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633" r:id="rId2"/>
    <p:sldId id="456" r:id="rId3"/>
    <p:sldId id="912" r:id="rId4"/>
    <p:sldId id="943" r:id="rId5"/>
    <p:sldId id="913" r:id="rId6"/>
    <p:sldId id="914" r:id="rId7"/>
    <p:sldId id="915" r:id="rId8"/>
    <p:sldId id="916" r:id="rId9"/>
    <p:sldId id="917" r:id="rId10"/>
    <p:sldId id="918" r:id="rId11"/>
    <p:sldId id="919" r:id="rId12"/>
    <p:sldId id="920" r:id="rId13"/>
    <p:sldId id="921" r:id="rId14"/>
    <p:sldId id="941" r:id="rId15"/>
    <p:sldId id="923" r:id="rId16"/>
    <p:sldId id="924" r:id="rId17"/>
    <p:sldId id="925" r:id="rId18"/>
    <p:sldId id="926" r:id="rId19"/>
    <p:sldId id="927" r:id="rId20"/>
    <p:sldId id="928" r:id="rId21"/>
    <p:sldId id="929" r:id="rId22"/>
    <p:sldId id="930" r:id="rId23"/>
    <p:sldId id="942" r:id="rId24"/>
    <p:sldId id="932" r:id="rId25"/>
    <p:sldId id="933" r:id="rId26"/>
    <p:sldId id="934" r:id="rId27"/>
    <p:sldId id="935" r:id="rId28"/>
    <p:sldId id="936" r:id="rId29"/>
    <p:sldId id="937" r:id="rId30"/>
    <p:sldId id="938" r:id="rId31"/>
    <p:sldId id="939" r:id="rId32"/>
    <p:sldId id="940" r:id="rId33"/>
    <p:sldId id="798" r:id="rId34"/>
    <p:sldId id="901" r:id="rId35"/>
    <p:sldId id="902" r:id="rId36"/>
    <p:sldId id="843" r:id="rId37"/>
    <p:sldId id="944" r:id="rId38"/>
    <p:sldId id="844" r:id="rId39"/>
    <p:sldId id="845" r:id="rId40"/>
    <p:sldId id="846" r:id="rId41"/>
    <p:sldId id="848" r:id="rId42"/>
    <p:sldId id="849" r:id="rId43"/>
    <p:sldId id="850" r:id="rId44"/>
    <p:sldId id="851" r:id="rId45"/>
    <p:sldId id="852" r:id="rId46"/>
    <p:sldId id="885" r:id="rId47"/>
    <p:sldId id="904" r:id="rId48"/>
    <p:sldId id="887" r:id="rId49"/>
    <p:sldId id="888" r:id="rId50"/>
    <p:sldId id="890" r:id="rId51"/>
    <p:sldId id="891" r:id="rId52"/>
    <p:sldId id="945" r:id="rId53"/>
    <p:sldId id="947" r:id="rId54"/>
    <p:sldId id="949" r:id="rId55"/>
    <p:sldId id="950" r:id="rId56"/>
    <p:sldId id="951" r:id="rId57"/>
    <p:sldId id="952" r:id="rId58"/>
    <p:sldId id="907" r:id="rId59"/>
    <p:sldId id="908" r:id="rId60"/>
    <p:sldId id="909" r:id="rId61"/>
    <p:sldId id="911" r:id="rId62"/>
    <p:sldId id="910" r:id="rId63"/>
    <p:sldId id="892" r:id="rId64"/>
    <p:sldId id="893" r:id="rId65"/>
    <p:sldId id="894" r:id="rId66"/>
    <p:sldId id="905" r:id="rId67"/>
    <p:sldId id="895" r:id="rId68"/>
    <p:sldId id="896" r:id="rId69"/>
    <p:sldId id="897" r:id="rId70"/>
    <p:sldId id="898" r:id="rId71"/>
    <p:sldId id="899" r:id="rId72"/>
    <p:sldId id="900" r:id="rId73"/>
    <p:sldId id="618" r:id="rId74"/>
    <p:sldId id="640" r:id="rId75"/>
  </p:sldIdLst>
  <p:sldSz cx="12192000" cy="6858000"/>
  <p:notesSz cx="7102475" cy="10234613"/>
  <p:custDataLst>
    <p:tags r:id="rId78"/>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46" userDrawn="1">
          <p15:clr>
            <a:srgbClr val="A4A3A4"/>
          </p15:clr>
        </p15:guide>
        <p15:guide id="14" orient="horz" pos="3090"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92D050"/>
    <a:srgbClr val="FFFFFF"/>
    <a:srgbClr val="475184"/>
    <a:srgbClr val="ED6464"/>
    <a:srgbClr val="EE908E"/>
    <a:srgbClr val="86BC25"/>
    <a:srgbClr val="00A3E0"/>
    <a:srgbClr val="0080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8" autoAdjust="0"/>
    <p:restoredTop sz="95662" autoAdjust="0"/>
  </p:normalViewPr>
  <p:slideViewPr>
    <p:cSldViewPr snapToGrid="0" showGuides="1">
      <p:cViewPr varScale="1">
        <p:scale>
          <a:sx n="82" d="100"/>
          <a:sy n="82" d="100"/>
        </p:scale>
        <p:origin x="629" y="48"/>
      </p:cViewPr>
      <p:guideLst>
        <p:guide/>
        <p:guide orient="horz" pos="2047"/>
        <p:guide orient="horz" pos="1593"/>
        <p:guide orient="horz" pos="2546"/>
        <p:guide orient="horz" pos="3090"/>
        <p:guide orient="horz" pos="3589"/>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730"/>
    </p:cViewPr>
  </p:sorterViewPr>
  <p:notesViewPr>
    <p:cSldViewPr snapToGrid="0" showGuides="1">
      <p:cViewPr varScale="1">
        <p:scale>
          <a:sx n="57" d="100"/>
          <a:sy n="57" d="100"/>
        </p:scale>
        <p:origin x="1992"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2"/>
            <a:ext cx="3077951" cy="511175"/>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022937" y="2"/>
            <a:ext cx="3077951" cy="511175"/>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8/12/2020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721852"/>
            <a:ext cx="3077951" cy="511175"/>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022937" y="9721852"/>
            <a:ext cx="3077951" cy="511175"/>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1731"/>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023094" y="1"/>
            <a:ext cx="3077739" cy="511731"/>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8/12/2020</a:t>
            </a:fld>
            <a:endParaRPr lang="en-US" dirty="0"/>
          </a:p>
        </p:txBody>
      </p:sp>
      <p:sp>
        <p:nvSpPr>
          <p:cNvPr id="4" name="Slide Image Placeholder 3"/>
          <p:cNvSpPr>
            <a:spLocks noGrp="1" noRot="1" noChangeAspect="1"/>
          </p:cNvSpPr>
          <p:nvPr>
            <p:ph type="sldImg" idx="2"/>
          </p:nvPr>
        </p:nvSpPr>
        <p:spPr>
          <a:xfrm>
            <a:off x="141288" y="768350"/>
            <a:ext cx="6819900" cy="3836988"/>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10248" y="4861442"/>
            <a:ext cx="5681980" cy="4605576"/>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1107"/>
            <a:ext cx="3077739" cy="511731"/>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3094" y="9721107"/>
            <a:ext cx="3077739" cy="511731"/>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395822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375137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74</a:t>
            </a:fld>
            <a:endParaRPr lang="en-GB" dirty="0"/>
          </a:p>
        </p:txBody>
      </p:sp>
    </p:spTree>
    <p:extLst>
      <p:ext uri="{BB962C8B-B14F-4D97-AF65-F5344CB8AC3E}">
        <p14:creationId xmlns:p14="http://schemas.microsoft.com/office/powerpoint/2010/main" val="2847526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562485"/>
            <a:ext cx="5592011" cy="296499"/>
          </a:xfrm>
          <a:prstGeom prst="rect">
            <a:avLst/>
          </a:prstGeom>
        </p:spPr>
        <p:txBody>
          <a:bodyPr lIns="0" tIns="0" rIns="0" bIns="0" anchor="t"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title</a:t>
            </a:r>
            <a:endParaRPr lang="en-US" noProof="0" dirty="0"/>
          </a:p>
        </p:txBody>
      </p:sp>
      <p:sp>
        <p:nvSpPr>
          <p:cNvPr id="5"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noProof="0" dirty="0"/>
              <a:t>Author, legal entity or date</a:t>
            </a:r>
            <a:endParaRPr lang="zh-CN" altLang="en-US" noProof="0" dirty="0"/>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33" name="Picture Placeholder 8"/>
          <p:cNvSpPr>
            <a:spLocks noGrp="1"/>
          </p:cNvSpPr>
          <p:nvPr>
            <p:ph type="pic" sz="quarter" idx="11" hasCustomPrompt="1"/>
          </p:nvPr>
        </p:nvSpPr>
        <p:spPr>
          <a:xfrm>
            <a:off x="3393716" y="727595"/>
            <a:ext cx="5400000" cy="5400000"/>
          </a:xfrm>
          <a:prstGeom prst="rect">
            <a:avLst/>
          </a:prstGeom>
        </p:spPr>
        <p:txBody>
          <a:bodyPr/>
          <a:lstStyle>
            <a:lvl1pPr>
              <a:defRPr>
                <a:solidFill>
                  <a:schemeClr val="bg1"/>
                </a:solidFill>
              </a:defRPr>
            </a:lvl1pPr>
          </a:lstStyle>
          <a:p>
            <a:r>
              <a:rPr lang="en-US" altLang="zh-CN" noProof="0" dirty="0"/>
              <a:t>click to add image</a:t>
            </a:r>
            <a:endParaRPr lang="en-US" noProof="0" dirty="0"/>
          </a:p>
        </p:txBody>
      </p:sp>
      <p:pic>
        <p:nvPicPr>
          <p:cNvPr id="16" name="图片 15"/>
          <p:cNvPicPr>
            <a:picLocks noChangeAspect="1"/>
          </p:cNvPicPr>
          <p:nvPr userDrawn="1"/>
        </p:nvPicPr>
        <p:blipFill>
          <a:blip r:embed="rId3"/>
          <a:stretch>
            <a:fillRect/>
          </a:stretch>
        </p:blipFill>
        <p:spPr>
          <a:xfrm>
            <a:off x="11002151" y="457761"/>
            <a:ext cx="753929" cy="374400"/>
          </a:xfrm>
          <a:prstGeom prst="rect">
            <a:avLst/>
          </a:prstGeom>
        </p:spPr>
      </p:pic>
      <p:sp>
        <p:nvSpPr>
          <p:cNvPr id="7" name="文本占位符 6"/>
          <p:cNvSpPr>
            <a:spLocks noGrp="1"/>
          </p:cNvSpPr>
          <p:nvPr>
            <p:ph type="body" sz="quarter" idx="12" hasCustomPrompt="1"/>
          </p:nvPr>
        </p:nvSpPr>
        <p:spPr>
          <a:xfrm>
            <a:off x="469900" y="5859463"/>
            <a:ext cx="5597311" cy="503235"/>
          </a:xfrm>
        </p:spPr>
        <p:txBody>
          <a:bodyPr/>
          <a:lstStyle>
            <a:lvl1pPr>
              <a:defRPr sz="1800">
                <a:solidFill>
                  <a:schemeClr val="bg1"/>
                </a:solidFill>
              </a:defRPr>
            </a:lvl1pPr>
          </a:lstStyle>
          <a:p>
            <a:pPr lvl="0"/>
            <a:r>
              <a:rPr lang="en-US" altLang="zh-CN" dirty="0"/>
              <a:t>Click to add sub title</a:t>
            </a:r>
            <a:endParaRPr lang="en-US" dirty="0"/>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5"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Tree>
    <p:extLst>
      <p:ext uri="{BB962C8B-B14F-4D97-AF65-F5344CB8AC3E}">
        <p14:creationId xmlns:p14="http://schemas.microsoft.com/office/powerpoint/2010/main" val="287951509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7"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6" name="TextBox 5"/>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9"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0"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9"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0"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17"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6"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hasCustomPrompt="1"/>
          </p:nvPr>
        </p:nvSpPr>
        <p:spPr>
          <a:xfrm>
            <a:off x="469900" y="1665290"/>
            <a:ext cx="11252200" cy="4633911"/>
          </a:xfrm>
          <a:prstGeom prst="rect">
            <a:avLst/>
          </a:prstGeom>
        </p:spPr>
        <p:txBody>
          <a:bodyPr vert="horz" lIns="0" tIns="0" rIns="0" bIns="0" rtlCol="0">
            <a:noAutofit/>
          </a:body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
        <p:nvSpPr>
          <p:cNvPr id="8" name="Text Placeholder 18"/>
          <p:cNvSpPr>
            <a:spLocks noGrp="1"/>
          </p:cNvSpPr>
          <p:nvPr>
            <p:ph idx="1" hasCustomPrompt="1"/>
          </p:nvPr>
        </p:nvSpPr>
        <p:spPr>
          <a:xfrm>
            <a:off x="469900" y="1665818"/>
            <a:ext cx="11252200" cy="4633383"/>
          </a:xfrm>
          <a:prstGeom prst="rect">
            <a:avLst/>
          </a:prstGeom>
        </p:spPr>
        <p:txBody>
          <a:bodyPr vert="horz" lIns="0" tIns="0" rIns="0" bIns="0" rtlCol="0">
            <a:noAutofit/>
          </a:body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hasCustomPrompt="1"/>
          </p:nvPr>
        </p:nvSpPr>
        <p:spPr>
          <a:xfrm>
            <a:off x="468000" y="2054581"/>
            <a:ext cx="11252200" cy="3928209"/>
          </a:xfrm>
          <a:prstGeom prst="rect">
            <a:avLst/>
          </a:prstGeom>
        </p:spPr>
        <p:txBody>
          <a:bodyPr/>
          <a:lstStyle>
            <a:lvl1pPr>
              <a:defRPr baseline="0"/>
            </a:lvl1pPr>
          </a:lstStyle>
          <a:p>
            <a:r>
              <a:rPr lang="en-US" altLang="zh-CN" noProof="0" dirty="0"/>
              <a:t>Click to add chart or table</a:t>
            </a:r>
            <a:endParaRPr lang="en-US" noProof="0" dirty="0"/>
          </a:p>
        </p:txBody>
      </p:sp>
      <p:sp>
        <p:nvSpPr>
          <p:cNvPr id="18" name="Text Placeholder 8"/>
          <p:cNvSpPr>
            <a:spLocks noGrp="1"/>
          </p:cNvSpPr>
          <p:nvPr>
            <p:ph type="body" sz="quarter" idx="18" hasCustomPrompt="1"/>
          </p:nvPr>
        </p:nvSpPr>
        <p:spPr>
          <a:xfrm>
            <a:off x="468000" y="1659816"/>
            <a:ext cx="11252200" cy="357187"/>
          </a:xfrm>
        </p:spPr>
        <p:txBody>
          <a:bodyPr/>
          <a:lstStyle>
            <a:lvl1pPr>
              <a:defRPr baseline="0"/>
            </a:lvl1pPr>
          </a:lstStyle>
          <a:p>
            <a:pPr lvl="0"/>
            <a:r>
              <a:rPr lang="en-US" altLang="zh-CN" noProof="0" dirty="0"/>
              <a:t>Click to add title of chart or table</a:t>
            </a:r>
            <a:endParaRPr lang="zh-CN" altLang="en-US" noProof="0" dirty="0"/>
          </a:p>
        </p:txBody>
      </p:sp>
      <p:sp>
        <p:nvSpPr>
          <p:cNvPr id="19" name="Text Placeholder 7"/>
          <p:cNvSpPr>
            <a:spLocks noGrp="1"/>
          </p:cNvSpPr>
          <p:nvPr>
            <p:ph type="body" sz="quarter" idx="23" hasCustomPrompt="1"/>
          </p:nvPr>
        </p:nvSpPr>
        <p:spPr>
          <a:xfrm>
            <a:off x="468000" y="5982790"/>
            <a:ext cx="11252201" cy="316411"/>
          </a:xfrm>
        </p:spPr>
        <p:txBody>
          <a:bodyPr>
            <a:noAutofit/>
          </a:bodyPr>
          <a:lstStyle>
            <a:lvl1pPr>
              <a:spcAft>
                <a:spcPts val="0"/>
              </a:spcAft>
              <a:defRPr sz="900" baseline="0"/>
            </a:lvl1pPr>
          </a:lstStyle>
          <a:p>
            <a:pPr lvl="0"/>
            <a:r>
              <a:rPr lang="en-US" altLang="zh-CN" noProof="0" dirty="0"/>
              <a:t>Click to add notes</a:t>
            </a:r>
            <a:endParaRPr lang="zh-CN" altLang="en-US" noProof="0" dirty="0"/>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30" name="Picture Placeholder 8"/>
          <p:cNvSpPr>
            <a:spLocks noGrp="1"/>
          </p:cNvSpPr>
          <p:nvPr>
            <p:ph type="pic" sz="quarter" idx="11" hasCustomPrompt="1"/>
          </p:nvPr>
        </p:nvSpPr>
        <p:spPr>
          <a:xfrm>
            <a:off x="3393716" y="727595"/>
            <a:ext cx="5400000" cy="5400000"/>
          </a:xfrm>
          <a:prstGeom prst="rect">
            <a:avLst/>
          </a:prstGeom>
        </p:spPr>
        <p:txBody>
          <a:bodyPr/>
          <a:lstStyle/>
          <a:p>
            <a:r>
              <a:rPr lang="en-US" altLang="zh-CN" noProof="0" dirty="0"/>
              <a:t>click to add image</a:t>
            </a:r>
            <a:endParaRPr lang="en-US" noProof="0" dirty="0"/>
          </a:p>
        </p:txBody>
      </p:sp>
      <p:sp>
        <p:nvSpPr>
          <p:cNvPr id="18" name="Subtitle 2"/>
          <p:cNvSpPr>
            <a:spLocks noGrp="1"/>
          </p:cNvSpPr>
          <p:nvPr>
            <p:ph type="subTitle" idx="1" hasCustomPrompt="1"/>
          </p:nvPr>
        </p:nvSpPr>
        <p:spPr bwMode="gray">
          <a:xfrm>
            <a:off x="475200" y="5562485"/>
            <a:ext cx="5592011" cy="296499"/>
          </a:xfrm>
          <a:prstGeom prst="rect">
            <a:avLst/>
          </a:prstGeom>
        </p:spPr>
        <p:txBody>
          <a:bodyPr lIns="0" tIns="0" rIns="0" bIns="0" anchor="t" anchorCtr="0">
            <a:noAutofit/>
          </a:bodyPr>
          <a:lstStyle>
            <a:lvl1pPr marL="0" indent="0" algn="l">
              <a:lnSpc>
                <a:spcPct val="100000"/>
              </a:lnSpc>
              <a:spcAft>
                <a:spcPts val="0"/>
              </a:spcAft>
              <a:buNone/>
              <a:defRPr sz="1800" b="1">
                <a:solidFill>
                  <a:schemeClr val="tx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title</a:t>
            </a:r>
            <a:endParaRPr lang="en-US" noProof="0" dirty="0"/>
          </a:p>
        </p:txBody>
      </p:sp>
      <p:sp>
        <p:nvSpPr>
          <p:cNvPr id="31"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noProof="0" dirty="0"/>
              <a:t>Author, legal entity or date</a:t>
            </a:r>
            <a:endParaRPr lang="zh-CN" altLang="en-US" noProof="0" dirty="0"/>
          </a:p>
        </p:txBody>
      </p:sp>
      <p:sp>
        <p:nvSpPr>
          <p:cNvPr id="3" name="文本占位符 2"/>
          <p:cNvSpPr>
            <a:spLocks noGrp="1"/>
          </p:cNvSpPr>
          <p:nvPr>
            <p:ph type="body" sz="quarter" idx="12" hasCustomPrompt="1"/>
          </p:nvPr>
        </p:nvSpPr>
        <p:spPr>
          <a:xfrm>
            <a:off x="478151" y="5858984"/>
            <a:ext cx="5589059" cy="503715"/>
          </a:xfrm>
        </p:spPr>
        <p:txBody>
          <a:bodyPr/>
          <a:lstStyle>
            <a:lvl1pPr>
              <a:defRPr sz="1800" baseline="0"/>
            </a:lvl1pPr>
          </a:lstStyle>
          <a:p>
            <a:pPr lvl="0"/>
            <a:r>
              <a:rPr lang="en-US" altLang="zh-CN" dirty="0"/>
              <a:t>Click to add sub title</a:t>
            </a:r>
            <a:endParaRPr lang="en-US" dirty="0"/>
          </a:p>
        </p:txBody>
      </p:sp>
    </p:spTree>
    <p:extLst>
      <p:ext uri="{BB962C8B-B14F-4D97-AF65-F5344CB8AC3E}">
        <p14:creationId xmlns:p14="http://schemas.microsoft.com/office/powerpoint/2010/main" val="2783079461"/>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hasCustomPrompt="1"/>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hasCustomPrompt="1"/>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altLang="zh-CN" noProof="0" dirty="0"/>
              <a:t>Click to add quote</a:t>
            </a:r>
            <a:endParaRPr lang="zh-CN" altLang="en-US" noProof="0" dirty="0"/>
          </a:p>
        </p:txBody>
      </p:sp>
      <p:sp>
        <p:nvSpPr>
          <p:cNvPr id="8" name="Content Placeholder 3"/>
          <p:cNvSpPr>
            <a:spLocks noGrp="1"/>
          </p:cNvSpPr>
          <p:nvPr>
            <p:ph sz="quarter" idx="16" hasCustomPrompt="1"/>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p:ph type="pic" sz="quarter" idx="25" hasCustomPrompt="1"/>
          </p:nvPr>
        </p:nvSpPr>
        <p:spPr>
          <a:xfrm>
            <a:off x="476780" y="1880213"/>
            <a:ext cx="2116800" cy="1591200"/>
          </a:xfrm>
        </p:spPr>
        <p:txBody>
          <a:bodyPr/>
          <a:lstStyle>
            <a:lvl1pPr algn="ctr">
              <a:defRPr/>
            </a:lvl1pPr>
          </a:lstStyle>
          <a:p>
            <a:r>
              <a:rPr lang="en-US" altLang="zh-CN" noProof="0" dirty="0"/>
              <a:t>click to add image</a:t>
            </a:r>
            <a:endParaRPr lang="en-US" noProof="0" dirty="0"/>
          </a:p>
        </p:txBody>
      </p:sp>
      <p:sp>
        <p:nvSpPr>
          <p:cNvPr id="9" name="Picture Placeholder 11"/>
          <p:cNvSpPr>
            <a:spLocks noGrp="1"/>
          </p:cNvSpPr>
          <p:nvPr>
            <p:ph type="pic" sz="quarter" idx="27" hasCustomPrompt="1"/>
          </p:nvPr>
        </p:nvSpPr>
        <p:spPr>
          <a:xfrm>
            <a:off x="6204097" y="1880212"/>
            <a:ext cx="2116800" cy="1591200"/>
          </a:xfrm>
        </p:spPr>
        <p:txBody>
          <a:bodyPr/>
          <a:lstStyle>
            <a:lvl1pPr algn="ctr">
              <a:defRPr/>
            </a:lvl1pPr>
          </a:lstStyle>
          <a:p>
            <a:r>
              <a:rPr lang="en-US" altLang="zh-CN" noProof="0" dirty="0"/>
              <a:t>click to add image</a:t>
            </a:r>
            <a:endParaRPr lang="en-US" noProof="0" dirty="0"/>
          </a:p>
        </p:txBody>
      </p:sp>
      <p:sp>
        <p:nvSpPr>
          <p:cNvPr id="10" name="Picture Placeholder 11"/>
          <p:cNvSpPr>
            <a:spLocks noGrp="1"/>
          </p:cNvSpPr>
          <p:nvPr>
            <p:ph type="pic" sz="quarter" idx="29" hasCustomPrompt="1"/>
          </p:nvPr>
        </p:nvSpPr>
        <p:spPr>
          <a:xfrm>
            <a:off x="481779" y="4256211"/>
            <a:ext cx="2116800" cy="1591200"/>
          </a:xfrm>
        </p:spPr>
        <p:txBody>
          <a:bodyPr/>
          <a:lstStyle>
            <a:lvl1pPr algn="ctr">
              <a:defRPr/>
            </a:lvl1pPr>
          </a:lstStyle>
          <a:p>
            <a:r>
              <a:rPr lang="en-US" altLang="zh-CN" noProof="0" dirty="0"/>
              <a:t>click to add image</a:t>
            </a:r>
            <a:endParaRPr lang="en-US" noProof="0" dirty="0"/>
          </a:p>
        </p:txBody>
      </p:sp>
      <p:sp>
        <p:nvSpPr>
          <p:cNvPr id="11" name="Picture Placeholder 11"/>
          <p:cNvSpPr>
            <a:spLocks noGrp="1"/>
          </p:cNvSpPr>
          <p:nvPr>
            <p:ph type="pic" sz="quarter" idx="31" hasCustomPrompt="1"/>
          </p:nvPr>
        </p:nvSpPr>
        <p:spPr>
          <a:xfrm>
            <a:off x="6204097" y="4256211"/>
            <a:ext cx="2116800" cy="1591200"/>
          </a:xfrm>
        </p:spPr>
        <p:txBody>
          <a:bodyPr/>
          <a:lstStyle>
            <a:lvl1pPr algn="ctr">
              <a:defRPr/>
            </a:lvl1pPr>
          </a:lstStyle>
          <a:p>
            <a:r>
              <a:rPr lang="en-US" altLang="zh-CN" noProof="0" dirty="0"/>
              <a:t>click to add image</a:t>
            </a:r>
            <a:endParaRPr lang="en-US" noProof="0" dirty="0"/>
          </a:p>
        </p:txBody>
      </p:sp>
      <p:sp>
        <p:nvSpPr>
          <p:cNvPr id="13" name="Text Placeholder 12"/>
          <p:cNvSpPr>
            <a:spLocks noGrp="1"/>
          </p:cNvSpPr>
          <p:nvPr>
            <p:ph type="body" sz="quarter" idx="32" hasCustomPrompt="1"/>
          </p:nvPr>
        </p:nvSpPr>
        <p:spPr>
          <a:xfrm>
            <a:off x="2840780" y="1880213"/>
            <a:ext cx="3172800"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4" name="Text Placeholder 12"/>
          <p:cNvSpPr>
            <a:spLocks noGrp="1"/>
          </p:cNvSpPr>
          <p:nvPr>
            <p:ph type="body" sz="quarter" idx="33" hasCustomPrompt="1"/>
          </p:nvPr>
        </p:nvSpPr>
        <p:spPr>
          <a:xfrm>
            <a:off x="8550676" y="1880213"/>
            <a:ext cx="3171024"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5" name="Text Placeholder 12"/>
          <p:cNvSpPr>
            <a:spLocks noGrp="1"/>
          </p:cNvSpPr>
          <p:nvPr>
            <p:ph type="body" sz="quarter" idx="34" hasCustomPrompt="1"/>
          </p:nvPr>
        </p:nvSpPr>
        <p:spPr>
          <a:xfrm>
            <a:off x="2802551" y="4256213"/>
            <a:ext cx="3172800"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6" name="Text Placeholder 12"/>
          <p:cNvSpPr>
            <a:spLocks noGrp="1"/>
          </p:cNvSpPr>
          <p:nvPr>
            <p:ph type="body" sz="quarter" idx="35" hasCustomPrompt="1"/>
          </p:nvPr>
        </p:nvSpPr>
        <p:spPr>
          <a:xfrm>
            <a:off x="8548900" y="4256212"/>
            <a:ext cx="3172800"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
        <p:nvSpPr>
          <p:cNvPr id="14" name="Text Placeholder 8"/>
          <p:cNvSpPr>
            <a:spLocks noGrp="1"/>
          </p:cNvSpPr>
          <p:nvPr>
            <p:ph type="body" sz="quarter" idx="17" hasCustomPrompt="1"/>
          </p:nvPr>
        </p:nvSpPr>
        <p:spPr>
          <a:xfrm>
            <a:off x="469899" y="1857892"/>
            <a:ext cx="5544000" cy="42193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 Placeholder 8"/>
          <p:cNvSpPr>
            <a:spLocks noGrp="1"/>
          </p:cNvSpPr>
          <p:nvPr>
            <p:ph type="body" sz="quarter" idx="21" hasCustomPrompt="1"/>
          </p:nvPr>
        </p:nvSpPr>
        <p:spPr>
          <a:xfrm>
            <a:off x="6177462" y="1857892"/>
            <a:ext cx="5544000" cy="42193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9" name="Picture Placeholder 29"/>
          <p:cNvSpPr>
            <a:spLocks noGrp="1"/>
          </p:cNvSpPr>
          <p:nvPr>
            <p:ph type="pic" sz="quarter" idx="20" hasCustomPrompt="1"/>
          </p:nvPr>
        </p:nvSpPr>
        <p:spPr>
          <a:xfrm>
            <a:off x="10271796" y="1857892"/>
            <a:ext cx="1440000" cy="1440000"/>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573899" y="1857892"/>
            <a:ext cx="1440000" cy="1440000"/>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hasCustomPrompt="1"/>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hasCustomPrompt="1"/>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9" hasCustomPrompt="1"/>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 Placeholder 8"/>
          <p:cNvSpPr>
            <a:spLocks noGrp="1"/>
          </p:cNvSpPr>
          <p:nvPr>
            <p:ph type="body" sz="quarter" idx="20" hasCustomPrompt="1"/>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7"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dirty="0"/>
              <a:t>Click to add </a:t>
            </a:r>
            <a:r>
              <a:rPr lang="en-US" altLang="zh-CN" noProof="0" dirty="0"/>
              <a:t>page </a:t>
            </a:r>
            <a:r>
              <a:rPr lang="en-US" noProof="0" dirty="0"/>
              <a:t>title</a:t>
            </a:r>
          </a:p>
        </p:txBody>
      </p:sp>
      <p:sp>
        <p:nvSpPr>
          <p:cNvPr id="13"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空白">
    <p:bg>
      <p:bgPr>
        <a:solidFill>
          <a:schemeClr val="tx1"/>
        </a:solidFill>
        <a:effectLst/>
      </p:bgPr>
    </p:bg>
    <p:spTree>
      <p:nvGrpSpPr>
        <p:cNvPr id="1" name=""/>
        <p:cNvGrpSpPr/>
        <p:nvPr/>
      </p:nvGrpSpPr>
      <p:grpSpPr>
        <a:xfrm>
          <a:off x="0" y="0"/>
          <a:ext cx="0" cy="0"/>
          <a:chOff x="0" y="0"/>
          <a:chExt cx="0" cy="0"/>
        </a:xfrm>
      </p:grpSpPr>
      <p:sp>
        <p:nvSpPr>
          <p:cNvPr id="2"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4"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5" name="TextBox 4"/>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3283391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dirty="0"/>
              <a:t>Click to edit content</a:t>
            </a:r>
            <a:endParaRPr lang="zh-CN" altLang="en-US" noProof="0" dirty="0"/>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dirty="0"/>
              <a:t>Insert sponsorship mark here</a:t>
            </a:r>
            <a:endParaRPr lang="en-US" noProof="0" dirty="0"/>
          </a:p>
        </p:txBody>
      </p:sp>
      <p:sp>
        <p:nvSpPr>
          <p:cNvPr id="8" name="Text Placeholder 7"/>
          <p:cNvSpPr>
            <a:spLocks noGrp="1"/>
          </p:cNvSpPr>
          <p:nvPr>
            <p:ph type="body" sz="quarter" idx="15" hasCustomPrompt="1"/>
          </p:nvPr>
        </p:nvSpPr>
        <p:spPr>
          <a:xfrm>
            <a:off x="9402598" y="5935479"/>
            <a:ext cx="2319501" cy="363723"/>
          </a:xfrm>
        </p:spPr>
        <p:txBody>
          <a:bodyPr anchor="b" anchorCtr="0"/>
          <a:lstStyle>
            <a:lvl1pPr>
              <a:lnSpc>
                <a:spcPct val="100000"/>
              </a:lnSpc>
              <a:defRPr sz="1267" baseline="0"/>
            </a:lvl1pPr>
          </a:lstStyle>
          <a:p>
            <a:pPr lvl="0"/>
            <a:r>
              <a:rPr lang="en-US" noProof="0" dirty="0"/>
              <a:t>Click to edit content</a:t>
            </a:r>
            <a:endParaRPr lang="zh-CN" altLang="en-US" noProof="0" dirty="0"/>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6" name="图片 15"/>
          <p:cNvPicPr>
            <a:picLocks noChangeAspect="1"/>
          </p:cNvPicPr>
          <p:nvPr userDrawn="1"/>
        </p:nvPicPr>
        <p:blipFill>
          <a:blip r:embed="rId2"/>
          <a:stretch>
            <a:fillRect/>
          </a:stretch>
        </p:blipFill>
        <p:spPr>
          <a:xfrm>
            <a:off x="11002151" y="457761"/>
            <a:ext cx="753929" cy="374400"/>
          </a:xfrm>
          <a:prstGeom prst="rect">
            <a:avLst/>
          </a:prstGeom>
        </p:spPr>
      </p:pic>
    </p:spTree>
    <p:extLst>
      <p:ext uri="{BB962C8B-B14F-4D97-AF65-F5344CB8AC3E}">
        <p14:creationId xmlns:p14="http://schemas.microsoft.com/office/powerpoint/2010/main" val="285527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altLang="zh-CN"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en-US" noProof="0" dirty="0"/>
          </a:p>
        </p:txBody>
      </p:sp>
    </p:spTree>
    <p:extLst>
      <p:ext uri="{BB962C8B-B14F-4D97-AF65-F5344CB8AC3E}">
        <p14:creationId xmlns:p14="http://schemas.microsoft.com/office/powerpoint/2010/main" val="16503600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a:xfrm>
            <a:off x="478372" y="6597650"/>
            <a:ext cx="480000" cy="126000"/>
          </a:xfrm>
          <a:prstGeom prst="rect">
            <a:avLst/>
          </a:prstGeom>
        </p:spPr>
        <p:txBody>
          <a:bodyPr/>
          <a:lstStyle>
            <a:lvl1pPr>
              <a:defRPr/>
            </a:lvl1pPr>
          </a:lstStyle>
          <a:p>
            <a:fld id="{E32119ED-7A2A-4BC7-B7C7-913581CF396F}" type="slidenum">
              <a:rPr lang="zh-TW" altLang="en-US"/>
              <a:pPr/>
              <a:t>‹#›</a:t>
            </a:fld>
            <a:endParaRPr lang="en-US" altLang="zh-TW"/>
          </a:p>
        </p:txBody>
      </p:sp>
    </p:spTree>
    <p:extLst>
      <p:ext uri="{BB962C8B-B14F-4D97-AF65-F5344CB8AC3E}">
        <p14:creationId xmlns:p14="http://schemas.microsoft.com/office/powerpoint/2010/main" val="167114104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title</a:t>
            </a:r>
            <a:endParaRPr lang="en-US" noProof="0" dirty="0"/>
          </a:p>
        </p:txBody>
      </p:sp>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subtitle</a:t>
            </a:r>
            <a:endParaRPr lang="en-US" noProof="0" dirty="0"/>
          </a:p>
        </p:txBody>
      </p:sp>
      <p:sp>
        <p:nvSpPr>
          <p:cNvPr id="5"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noProof="0" dirty="0"/>
              <a:t>Author, legal entity or date</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22" name="图片 21"/>
          <p:cNvPicPr>
            <a:picLocks noChangeAspect="1"/>
          </p:cNvPicPr>
          <p:nvPr userDrawn="1"/>
        </p:nvPicPr>
        <p:blipFill>
          <a:blip r:embed="rId3"/>
          <a:stretch>
            <a:fillRect/>
          </a:stretch>
        </p:blipFill>
        <p:spPr>
          <a:xfrm>
            <a:off x="11002151" y="457761"/>
            <a:ext cx="753929" cy="374400"/>
          </a:xfrm>
          <a:prstGeom prst="rect">
            <a:avLst/>
          </a:prstGeom>
        </p:spPr>
      </p:pic>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altLang="zh-CN" noProof="0" dirty="0"/>
              <a:t>Click to add title</a:t>
            </a:r>
            <a:endParaRPr lang="en-US" noProof="0" dirty="0"/>
          </a:p>
        </p:txBody>
      </p:sp>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subtitle</a:t>
            </a:r>
            <a:endParaRPr lang="en-US" noProof="0" dirty="0"/>
          </a:p>
        </p:txBody>
      </p:sp>
      <p:sp>
        <p:nvSpPr>
          <p:cNvPr id="5" name="Text Placeholder 4"/>
          <p:cNvSpPr>
            <a:spLocks noGrp="1"/>
          </p:cNvSpPr>
          <p:nvPr>
            <p:ph type="body" sz="quarter" idx="10" hasCustomPrompt="1"/>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noProof="0" dirty="0"/>
              <a:t>Author, legal entity or date</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9" name="图片 18"/>
          <p:cNvPicPr>
            <a:picLocks noChangeAspect="1"/>
          </p:cNvPicPr>
          <p:nvPr userDrawn="1"/>
        </p:nvPicPr>
        <p:blipFill>
          <a:blip r:embed="rId2"/>
          <a:stretch>
            <a:fillRect/>
          </a:stretch>
        </p:blipFill>
        <p:spPr>
          <a:xfrm>
            <a:off x="11002151" y="457761"/>
            <a:ext cx="753929" cy="374400"/>
          </a:xfrm>
          <a:prstGeom prst="rect">
            <a:avLst/>
          </a:prstGeom>
        </p:spPr>
      </p:pic>
    </p:spTree>
    <p:extLst>
      <p:ext uri="{BB962C8B-B14F-4D97-AF65-F5344CB8AC3E}">
        <p14:creationId xmlns:p14="http://schemas.microsoft.com/office/powerpoint/2010/main" val="52761153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3"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6" name="TextBox 5"/>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8"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1"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2"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9" name="TextBox 8"/>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11"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6" name="TextBox 5"/>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8"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1"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2"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9" name="TextBox 8"/>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8"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1"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2"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9" name="TextBox 8"/>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2"/>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093"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altLang="zh-CN" noProof="0" dirty="0"/>
              <a:t>Click to add page title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tx1"/>
                </a:solidFill>
              </a:rPr>
              <a:t>© 2020. For information, contact Deloitte </a:t>
            </a:r>
            <a:r>
              <a:rPr lang="en-US" sz="650" noProof="0" dirty="0">
                <a:solidFill>
                  <a:schemeClr val="tx1"/>
                </a:solidFill>
              </a:rPr>
              <a:t>Advisory</a:t>
            </a:r>
            <a:r>
              <a:rPr lang="fr-FR" sz="650" baseline="0" noProof="0" dirty="0">
                <a:solidFill>
                  <a:schemeClr val="tx1"/>
                </a:solidFill>
              </a:rPr>
              <a:t> (Hong Kong) Limited</a:t>
            </a:r>
            <a:r>
              <a:rPr lang="en-US" sz="650" baseline="0" noProof="0" dirty="0">
                <a:solidFill>
                  <a:schemeClr val="tx1"/>
                </a:solidFill>
              </a:rPr>
              <a:t>.</a:t>
            </a:r>
            <a:endParaRPr lang="en-US" sz="650" noProof="0" dirty="0">
              <a:solidFill>
                <a:schemeClr val="tx1"/>
              </a:solidFill>
            </a:endParaRP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678" r:id="rId17"/>
    <p:sldLayoutId id="2147483681" r:id="rId18"/>
    <p:sldLayoutId id="2147483699" r:id="rId19"/>
    <p:sldLayoutId id="2147483697" r:id="rId20"/>
    <p:sldLayoutId id="2147483728" r:id="rId21"/>
    <p:sldLayoutId id="2147483721" r:id="rId22"/>
    <p:sldLayoutId id="2147483751" r:id="rId23"/>
    <p:sldLayoutId id="2147483727" r:id="rId24"/>
    <p:sldLayoutId id="2147483696" r:id="rId25"/>
    <p:sldLayoutId id="2147483757" r:id="rId26"/>
    <p:sldLayoutId id="2147483750" r:id="rId27"/>
    <p:sldLayoutId id="2147483758" r:id="rId28"/>
    <p:sldLayoutId id="2147483759" r:id="rId29"/>
  </p:sldLayoutIdLst>
  <p:transition>
    <p:fade/>
  </p:transition>
  <p:hf hdr="0" dt="0"/>
  <p:txStyles>
    <p:titleStyle>
      <a:lvl1pPr algn="l" defTabSz="1219170" rtl="0" eaLnBrk="1" latinLnBrk="0" hangingPunct="1">
        <a:spcBef>
          <a:spcPct val="0"/>
        </a:spcBef>
        <a:buNone/>
        <a:defRPr sz="2000" kern="1200" baseline="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hyperlink" Target="http://www.deloitte.com/about" TargetMode="External"/><Relationship Id="rId7" Type="http://schemas.openxmlformats.org/officeDocument/2006/relationships/hyperlink" Target="https://www2.deloitte.com/cn/en/social-media"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twitter.com/deloitte" TargetMode="External"/><Relationship Id="rId5" Type="http://schemas.openxmlformats.org/officeDocument/2006/relationships/hyperlink" Target="https://www.linkedin.com/company/deloitte" TargetMode="External"/><Relationship Id="rId4" Type="http://schemas.openxmlformats.org/officeDocument/2006/relationships/hyperlink" Target="https://www.facebook.com/deloitte?_rdr=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75985" y="5831096"/>
            <a:ext cx="5592011" cy="296499"/>
          </a:xfrm>
        </p:spPr>
        <p:txBody>
          <a:bodyPr/>
          <a:lstStyle/>
          <a:p>
            <a:r>
              <a:rPr lang="en-US" dirty="0"/>
              <a:t>Hong Kong Trade Development Council</a:t>
            </a:r>
          </a:p>
        </p:txBody>
      </p:sp>
      <p:sp>
        <p:nvSpPr>
          <p:cNvPr id="4" name="文本占位符 3"/>
          <p:cNvSpPr>
            <a:spLocks noGrp="1"/>
          </p:cNvSpPr>
          <p:nvPr>
            <p:ph type="body" sz="quarter" idx="10"/>
          </p:nvPr>
        </p:nvSpPr>
        <p:spPr>
          <a:xfrm>
            <a:off x="170685" y="6540246"/>
            <a:ext cx="5594349" cy="298451"/>
          </a:xfrm>
        </p:spPr>
        <p:txBody>
          <a:bodyPr/>
          <a:lstStyle/>
          <a:p>
            <a:r>
              <a:rPr lang="en-US"/>
              <a:t>27 AUG 2020</a:t>
            </a:r>
            <a:endParaRPr lang="en-US" dirty="0"/>
          </a:p>
        </p:txBody>
      </p:sp>
      <p:sp>
        <p:nvSpPr>
          <p:cNvPr id="5" name="文本占位符 4"/>
          <p:cNvSpPr>
            <a:spLocks noGrp="1"/>
          </p:cNvSpPr>
          <p:nvPr>
            <p:ph type="body" sz="quarter" idx="12"/>
          </p:nvPr>
        </p:nvSpPr>
        <p:spPr>
          <a:xfrm>
            <a:off x="170685" y="6186237"/>
            <a:ext cx="5597311" cy="503235"/>
          </a:xfrm>
        </p:spPr>
        <p:txBody>
          <a:bodyPr/>
          <a:lstStyle/>
          <a:p>
            <a:r>
              <a:rPr lang="en-US" altLang="zh-TW" dirty="0">
                <a:latin typeface="Verdana" panose="020B0604030504040204" pitchFamily="34" charset="0"/>
                <a:ea typeface="Verdana" panose="020B0604030504040204" pitchFamily="34" charset="0"/>
                <a:cs typeface="Verdana" panose="020B0604030504040204" pitchFamily="34" charset="0"/>
              </a:rPr>
              <a:t>UAT Training – Fixed Assets</a:t>
            </a:r>
          </a:p>
        </p:txBody>
      </p:sp>
      <p:pic>
        <p:nvPicPr>
          <p:cNvPr id="15" name="Picture Placeholder 14"/>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528494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82091" y="1658996"/>
            <a:ext cx="6995766" cy="4450466"/>
          </a:xfrm>
          <a:prstGeom prst="rect">
            <a:avLst/>
          </a:prstGeom>
        </p:spPr>
      </p:pic>
      <p:sp>
        <p:nvSpPr>
          <p:cNvPr id="9"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15"/>
            </a:pPr>
            <a:r>
              <a:rPr lang="en-US" altLang="en-US" sz="1292" dirty="0">
                <a:latin typeface="+mj-lt"/>
              </a:rPr>
              <a:t>FA - (N) &gt; Mass Additions &gt; </a:t>
            </a:r>
            <a:br>
              <a:rPr lang="en-US" altLang="en-US" sz="1292" dirty="0">
                <a:latin typeface="+mj-lt"/>
              </a:rPr>
            </a:br>
            <a:r>
              <a:rPr lang="en-US" altLang="en-US" sz="1292" dirty="0">
                <a:latin typeface="+mj-lt"/>
              </a:rPr>
              <a:t>Prepare Mass Additions. </a:t>
            </a: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5"/>
            </a:pPr>
            <a:endParaRPr lang="en-US" altLang="en-US" sz="1292" dirty="0">
              <a:latin typeface="+mj-lt"/>
            </a:endParaRPr>
          </a:p>
          <a:p>
            <a:pPr marL="342900" indent="-342900">
              <a:buFont typeface="+mj-lt"/>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2375702" name="Rectangle 22"/>
          <p:cNvSpPr>
            <a:spLocks noChangeArrowheads="1"/>
          </p:cNvSpPr>
          <p:nvPr/>
        </p:nvSpPr>
        <p:spPr bwMode="auto">
          <a:xfrm flipV="1">
            <a:off x="5583641" y="3323126"/>
            <a:ext cx="2517897" cy="2432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(6/12)</a:t>
            </a:r>
          </a:p>
          <a:p>
            <a:endParaRPr lang="en-US" altLang="en-US" sz="1477" b="1" dirty="0">
              <a:latin typeface="+mj-lt"/>
            </a:endParaRPr>
          </a:p>
        </p:txBody>
      </p:sp>
      <p:sp>
        <p:nvSpPr>
          <p:cNvPr id="13" name="AutoShape 18"/>
          <p:cNvSpPr>
            <a:spLocks noChangeArrowheads="1"/>
          </p:cNvSpPr>
          <p:nvPr/>
        </p:nvSpPr>
        <p:spPr bwMode="auto">
          <a:xfrm>
            <a:off x="4841632" y="319112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15</a:t>
            </a:r>
          </a:p>
        </p:txBody>
      </p:sp>
    </p:spTree>
    <p:extLst>
      <p:ext uri="{BB962C8B-B14F-4D97-AF65-F5344CB8AC3E}">
        <p14:creationId xmlns:p14="http://schemas.microsoft.com/office/powerpoint/2010/main" val="31059943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27984" y="2333489"/>
            <a:ext cx="6420188" cy="3868400"/>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2375693" name="Rectangle 13"/>
          <p:cNvSpPr>
            <a:spLocks noChangeArrowheads="1"/>
          </p:cNvSpPr>
          <p:nvPr/>
        </p:nvSpPr>
        <p:spPr bwMode="auto">
          <a:xfrm>
            <a:off x="1851546" y="1612900"/>
            <a:ext cx="7660755" cy="22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9" name="Rectangle 22"/>
          <p:cNvSpPr>
            <a:spLocks noChangeArrowheads="1"/>
          </p:cNvSpPr>
          <p:nvPr/>
        </p:nvSpPr>
        <p:spPr bwMode="auto">
          <a:xfrm flipV="1">
            <a:off x="3352812" y="2702002"/>
            <a:ext cx="5736060" cy="285978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22"/>
          <p:cNvSpPr>
            <a:spLocks noChangeArrowheads="1"/>
          </p:cNvSpPr>
          <p:nvPr/>
        </p:nvSpPr>
        <p:spPr bwMode="auto">
          <a:xfrm flipV="1">
            <a:off x="8025420" y="5683079"/>
            <a:ext cx="1063452" cy="35890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13"/>
          <p:cNvSpPr>
            <a:spLocks noChangeArrowheads="1"/>
          </p:cNvSpPr>
          <p:nvPr/>
        </p:nvSpPr>
        <p:spPr bwMode="auto">
          <a:xfrm>
            <a:off x="469900" y="1493520"/>
            <a:ext cx="6579082"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16"/>
            </a:pPr>
            <a:r>
              <a:rPr lang="en-US" altLang="en-US" sz="1292" dirty="0">
                <a:latin typeface="+mj-lt"/>
              </a:rPr>
              <a:t>Enter any search criteria to search for the mass addition lines.</a:t>
            </a:r>
          </a:p>
          <a:p>
            <a:pPr marL="342900" indent="-342900">
              <a:buFont typeface="+mj-lt"/>
              <a:buAutoNum type="arabicPeriod" startAt="16"/>
            </a:pPr>
            <a:r>
              <a:rPr lang="en-US" altLang="en-US" sz="1292" dirty="0">
                <a:latin typeface="+mj-lt"/>
              </a:rPr>
              <a:t>Click “Find”. </a:t>
            </a:r>
            <a:br>
              <a:rPr lang="en-US" altLang="en-US" sz="1292" dirty="0">
                <a:latin typeface="+mj-lt"/>
              </a:rPr>
            </a:b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6"/>
            </a:pPr>
            <a:endParaRPr lang="en-US" altLang="en-US" sz="1292" dirty="0">
              <a:latin typeface="+mj-lt"/>
            </a:endParaRPr>
          </a:p>
          <a:p>
            <a:pPr marL="342900" indent="-342900">
              <a:buFont typeface="+mj-lt"/>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1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(7/12)</a:t>
            </a:r>
          </a:p>
          <a:p>
            <a:endParaRPr lang="en-US" altLang="en-US" sz="1477" b="1" dirty="0">
              <a:latin typeface="+mj-lt"/>
            </a:endParaRPr>
          </a:p>
        </p:txBody>
      </p:sp>
      <p:sp>
        <p:nvSpPr>
          <p:cNvPr id="17" name="AutoShape 18"/>
          <p:cNvSpPr>
            <a:spLocks noChangeArrowheads="1"/>
          </p:cNvSpPr>
          <p:nvPr/>
        </p:nvSpPr>
        <p:spPr bwMode="auto">
          <a:xfrm>
            <a:off x="2859998" y="246876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16</a:t>
            </a:r>
          </a:p>
        </p:txBody>
      </p:sp>
      <p:sp>
        <p:nvSpPr>
          <p:cNvPr id="18" name="AutoShape 18"/>
          <p:cNvSpPr>
            <a:spLocks noChangeArrowheads="1"/>
          </p:cNvSpPr>
          <p:nvPr/>
        </p:nvSpPr>
        <p:spPr bwMode="auto">
          <a:xfrm>
            <a:off x="7684040" y="592140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17</a:t>
            </a:r>
          </a:p>
        </p:txBody>
      </p:sp>
    </p:spTree>
    <p:extLst>
      <p:ext uri="{BB962C8B-B14F-4D97-AF65-F5344CB8AC3E}">
        <p14:creationId xmlns:p14="http://schemas.microsoft.com/office/powerpoint/2010/main" val="30808438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40154" y="2369443"/>
            <a:ext cx="7186283" cy="3429297"/>
          </a:xfrm>
          <a:prstGeom prst="rect">
            <a:avLst/>
          </a:prstGeom>
        </p:spPr>
      </p:pic>
      <p:sp>
        <p:nvSpPr>
          <p:cNvPr id="12"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18"/>
            </a:pPr>
            <a:r>
              <a:rPr lang="en-US" altLang="en-US" sz="1292" dirty="0">
                <a:latin typeface="+mj-lt"/>
              </a:rPr>
              <a:t>Select a mass addition line.</a:t>
            </a:r>
          </a:p>
          <a:p>
            <a:pPr marL="342900" indent="-342900">
              <a:buFont typeface="+mj-lt"/>
              <a:buAutoNum type="arabicPeriod" startAt="18"/>
            </a:pPr>
            <a:r>
              <a:rPr lang="en-US" altLang="en-US" sz="1292" dirty="0">
                <a:latin typeface="+mj-lt"/>
              </a:rPr>
              <a:t>Click “Open”.</a:t>
            </a:r>
            <a:br>
              <a:rPr lang="en-US" altLang="en-US" sz="1292" dirty="0">
                <a:latin typeface="+mj-lt"/>
              </a:rPr>
            </a:b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0" indent="0">
              <a:buNone/>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8"/>
            </a:pPr>
            <a:endParaRPr lang="en-US" altLang="en-US" sz="1292" dirty="0">
              <a:latin typeface="+mj-lt"/>
            </a:endParaRPr>
          </a:p>
          <a:p>
            <a:pPr marL="342900" indent="-342900">
              <a:buFont typeface="+mj-lt"/>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2375693" name="Rectangle 13"/>
          <p:cNvSpPr>
            <a:spLocks noChangeArrowheads="1"/>
          </p:cNvSpPr>
          <p:nvPr/>
        </p:nvSpPr>
        <p:spPr bwMode="auto">
          <a:xfrm>
            <a:off x="1851546" y="1879600"/>
            <a:ext cx="7660755" cy="22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2375702" name="Rectangle 22"/>
          <p:cNvSpPr>
            <a:spLocks noChangeArrowheads="1"/>
          </p:cNvSpPr>
          <p:nvPr/>
        </p:nvSpPr>
        <p:spPr bwMode="auto">
          <a:xfrm flipV="1">
            <a:off x="2428001" y="3212195"/>
            <a:ext cx="7132993" cy="35015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22"/>
          <p:cNvSpPr>
            <a:spLocks noChangeArrowheads="1"/>
          </p:cNvSpPr>
          <p:nvPr/>
        </p:nvSpPr>
        <p:spPr bwMode="auto">
          <a:xfrm flipV="1">
            <a:off x="8238569" y="5257066"/>
            <a:ext cx="1337091" cy="36876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(8/12)</a:t>
            </a:r>
          </a:p>
          <a:p>
            <a:endParaRPr lang="en-US" altLang="en-US" sz="1477" b="1" dirty="0">
              <a:latin typeface="+mj-lt"/>
            </a:endParaRPr>
          </a:p>
        </p:txBody>
      </p:sp>
      <p:sp>
        <p:nvSpPr>
          <p:cNvPr id="14" name="AutoShape 18"/>
          <p:cNvSpPr>
            <a:spLocks noChangeArrowheads="1"/>
          </p:cNvSpPr>
          <p:nvPr/>
        </p:nvSpPr>
        <p:spPr bwMode="auto">
          <a:xfrm>
            <a:off x="1947083" y="319899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18</a:t>
            </a:r>
          </a:p>
        </p:txBody>
      </p:sp>
      <p:sp>
        <p:nvSpPr>
          <p:cNvPr id="15" name="AutoShape 18"/>
          <p:cNvSpPr>
            <a:spLocks noChangeArrowheads="1"/>
          </p:cNvSpPr>
          <p:nvPr/>
        </p:nvSpPr>
        <p:spPr bwMode="auto">
          <a:xfrm>
            <a:off x="7745504" y="507417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19</a:t>
            </a:r>
          </a:p>
        </p:txBody>
      </p:sp>
    </p:spTree>
    <p:extLst>
      <p:ext uri="{BB962C8B-B14F-4D97-AF65-F5344CB8AC3E}">
        <p14:creationId xmlns:p14="http://schemas.microsoft.com/office/powerpoint/2010/main" val="29988272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990763" y="1453018"/>
            <a:ext cx="7025926" cy="4758064"/>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2375693" name="Rectangle 13"/>
          <p:cNvSpPr>
            <a:spLocks noChangeArrowheads="1"/>
          </p:cNvSpPr>
          <p:nvPr/>
        </p:nvSpPr>
        <p:spPr bwMode="auto">
          <a:xfrm>
            <a:off x="1851547" y="1612900"/>
            <a:ext cx="337035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2375702" name="Rectangle 22"/>
          <p:cNvSpPr>
            <a:spLocks noChangeArrowheads="1"/>
          </p:cNvSpPr>
          <p:nvPr/>
        </p:nvSpPr>
        <p:spPr bwMode="auto">
          <a:xfrm flipV="1">
            <a:off x="5505033" y="2125454"/>
            <a:ext cx="6217067" cy="112702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9824307" y="1716787"/>
            <a:ext cx="2039743" cy="2548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(9/12)</a:t>
            </a:r>
          </a:p>
          <a:p>
            <a:endParaRPr lang="en-US" altLang="en-US" sz="1477" b="1" dirty="0">
              <a:latin typeface="+mj-lt"/>
            </a:endParaRPr>
          </a:p>
        </p:txBody>
      </p:sp>
      <p:sp>
        <p:nvSpPr>
          <p:cNvPr id="17" name="Rectangle 13"/>
          <p:cNvSpPr>
            <a:spLocks noChangeArrowheads="1"/>
          </p:cNvSpPr>
          <p:nvPr/>
        </p:nvSpPr>
        <p:spPr bwMode="auto">
          <a:xfrm>
            <a:off x="469900" y="1493520"/>
            <a:ext cx="4237732"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20"/>
            </a:pPr>
            <a:r>
              <a:rPr lang="en-US" altLang="en-US" sz="1292" dirty="0">
                <a:latin typeface="+mj-lt"/>
              </a:rPr>
              <a:t>Update the Queue name if appropriate.</a:t>
            </a:r>
          </a:p>
          <a:p>
            <a:pPr lvl="1"/>
            <a:r>
              <a:rPr lang="en-US" altLang="en-US" sz="1092" dirty="0">
                <a:latin typeface="+mj-lt"/>
              </a:rPr>
              <a:t>POST: Mass addition line ready to be posted</a:t>
            </a:r>
          </a:p>
          <a:p>
            <a:pPr lvl="1"/>
            <a:r>
              <a:rPr lang="en-US" altLang="en-US" sz="1092" dirty="0">
                <a:latin typeface="+mj-lt"/>
              </a:rPr>
              <a:t>ON HOLD: Mass addition line updated or put on hold by user</a:t>
            </a:r>
          </a:p>
          <a:p>
            <a:pPr lvl="1"/>
            <a:r>
              <a:rPr lang="en-US" altLang="en-US" sz="1092" dirty="0">
                <a:latin typeface="+mj-lt"/>
              </a:rPr>
              <a:t>DELETE: Mass addition line to be deleted</a:t>
            </a:r>
            <a:endParaRPr lang="en-US" altLang="en-US" sz="1292" dirty="0">
              <a:latin typeface="+mj-lt"/>
            </a:endParaRPr>
          </a:p>
          <a:p>
            <a:pPr>
              <a:buFont typeface="Wingdings" panose="05000000000000000000" pitchFamily="2" charset="2"/>
              <a:buAutoNum type="arabicPeriod" startAt="20"/>
            </a:pPr>
            <a:r>
              <a:rPr lang="en-US" altLang="en-US" sz="1292" dirty="0">
                <a:latin typeface="+mj-lt"/>
              </a:rPr>
              <a:t>Enter the Asset Category, Date In </a:t>
            </a:r>
            <a:r>
              <a:rPr lang="en-US" altLang="zh-TW" sz="1292" dirty="0">
                <a:latin typeface="+mj-lt"/>
              </a:rPr>
              <a:t>Service, Cost and Descriptive </a:t>
            </a:r>
            <a:r>
              <a:rPr lang="en-US" altLang="zh-TW" sz="1292" dirty="0" err="1">
                <a:latin typeface="+mj-lt"/>
              </a:rPr>
              <a:t>Flexfield</a:t>
            </a:r>
            <a:r>
              <a:rPr lang="en-US" altLang="zh-TW" sz="1292" dirty="0">
                <a:latin typeface="+mj-lt"/>
              </a:rPr>
              <a:t> [ ] if appropriate.</a:t>
            </a:r>
            <a:br>
              <a:rPr lang="en-US" altLang="zh-TW" sz="1292" dirty="0">
                <a:latin typeface="+mj-lt"/>
              </a:rPr>
            </a:br>
            <a:r>
              <a:rPr lang="en-US" altLang="zh-TW" sz="1292" i="1" u="sng" dirty="0">
                <a:latin typeface="+mj-lt"/>
              </a:rPr>
              <a:t>Note</a:t>
            </a:r>
            <a:r>
              <a:rPr lang="en-US" altLang="en-US" sz="1292" i="1" dirty="0">
                <a:latin typeface="+mj-lt"/>
              </a:rPr>
              <a:t>: If user overwrites the asset cost, the user must make sure the total cost of the same asset clearing account must be same as the corresponding invoice distribution lines.</a:t>
            </a:r>
            <a:endParaRPr lang="en-US" altLang="zh-TW" sz="1292" i="1"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8" name="AutoShape 18"/>
          <p:cNvSpPr>
            <a:spLocks noChangeArrowheads="1"/>
          </p:cNvSpPr>
          <p:nvPr/>
        </p:nvSpPr>
        <p:spPr bwMode="auto">
          <a:xfrm>
            <a:off x="9343390" y="134179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20</a:t>
            </a:r>
          </a:p>
        </p:txBody>
      </p:sp>
      <p:sp>
        <p:nvSpPr>
          <p:cNvPr id="19" name="AutoShape 18"/>
          <p:cNvSpPr>
            <a:spLocks noChangeArrowheads="1"/>
          </p:cNvSpPr>
          <p:nvPr/>
        </p:nvSpPr>
        <p:spPr bwMode="auto">
          <a:xfrm>
            <a:off x="5167302" y="21254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21</a:t>
            </a:r>
          </a:p>
        </p:txBody>
      </p:sp>
    </p:spTree>
    <p:extLst>
      <p:ext uri="{BB962C8B-B14F-4D97-AF65-F5344CB8AC3E}">
        <p14:creationId xmlns:p14="http://schemas.microsoft.com/office/powerpoint/2010/main" val="37825470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3287" y="1544174"/>
            <a:ext cx="7209145" cy="4884843"/>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2375702" name="Rectangle 22"/>
          <p:cNvSpPr>
            <a:spLocks noChangeArrowheads="1"/>
          </p:cNvSpPr>
          <p:nvPr/>
        </p:nvSpPr>
        <p:spPr bwMode="auto">
          <a:xfrm flipV="1">
            <a:off x="5181116" y="3729692"/>
            <a:ext cx="2585497" cy="2785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22"/>
          <p:cNvSpPr>
            <a:spLocks noChangeArrowheads="1"/>
          </p:cNvSpPr>
          <p:nvPr/>
        </p:nvSpPr>
        <p:spPr bwMode="auto">
          <a:xfrm flipV="1">
            <a:off x="5681922" y="3442278"/>
            <a:ext cx="871278" cy="2785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Rectangle 22"/>
          <p:cNvSpPr>
            <a:spLocks noChangeArrowheads="1"/>
          </p:cNvSpPr>
          <p:nvPr/>
        </p:nvSpPr>
        <p:spPr bwMode="auto">
          <a:xfrm flipV="1">
            <a:off x="5181116" y="4032896"/>
            <a:ext cx="6335694" cy="178878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(10/12)</a:t>
            </a:r>
          </a:p>
          <a:p>
            <a:endParaRPr lang="en-US" altLang="en-US" sz="1477" b="1" dirty="0">
              <a:latin typeface="+mj-lt"/>
            </a:endParaRPr>
          </a:p>
        </p:txBody>
      </p:sp>
      <p:sp>
        <p:nvSpPr>
          <p:cNvPr id="16" name="Rectangle 13"/>
          <p:cNvSpPr>
            <a:spLocks noChangeArrowheads="1"/>
          </p:cNvSpPr>
          <p:nvPr/>
        </p:nvSpPr>
        <p:spPr bwMode="auto">
          <a:xfrm>
            <a:off x="469900" y="1493520"/>
            <a:ext cx="4079519"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22"/>
            </a:pPr>
            <a:r>
              <a:rPr lang="en-US" altLang="en-US" sz="1292" dirty="0">
                <a:latin typeface="+mj-lt"/>
              </a:rPr>
              <a:t>Click the “Asset Details” tab.</a:t>
            </a:r>
          </a:p>
          <a:p>
            <a:pPr>
              <a:buFont typeface="Wingdings" panose="05000000000000000000" pitchFamily="2" charset="2"/>
              <a:buAutoNum type="arabicPeriod" startAt="22"/>
            </a:pPr>
            <a:r>
              <a:rPr lang="en-US" altLang="zh-TW" sz="1292" dirty="0">
                <a:latin typeface="+mj-lt"/>
              </a:rPr>
              <a:t>Optionally e</a:t>
            </a:r>
            <a:r>
              <a:rPr lang="en-US" altLang="en-US" sz="1292" dirty="0">
                <a:latin typeface="+mj-lt"/>
              </a:rPr>
              <a:t>nter an Asset Number. If it is left blank, an asset number will be automatically generated by the system.</a:t>
            </a:r>
          </a:p>
          <a:p>
            <a:pPr>
              <a:buFont typeface="Wingdings" panose="05000000000000000000" pitchFamily="2" charset="2"/>
              <a:buAutoNum type="arabicPeriod" startAt="22"/>
            </a:pPr>
            <a:r>
              <a:rPr lang="en-US" altLang="en-US" sz="1292" dirty="0">
                <a:latin typeface="+mj-lt"/>
              </a:rPr>
              <a:t> Update the Description. The default asset description comes from the invoice distribution description if entered.</a:t>
            </a:r>
          </a:p>
          <a:p>
            <a:pPr>
              <a:buFont typeface="Wingdings" panose="05000000000000000000" pitchFamily="2" charset="2"/>
              <a:buAutoNum type="arabicPeriod" startAt="22"/>
            </a:pPr>
            <a:r>
              <a:rPr lang="en-US" altLang="en-US" sz="1292" dirty="0">
                <a:latin typeface="+mj-lt"/>
              </a:rPr>
              <a:t> Enter other asset information if required.</a:t>
            </a:r>
            <a:endParaRPr lang="en-US" altLang="zh-TW"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7" name="AutoShape 18"/>
          <p:cNvSpPr>
            <a:spLocks noChangeArrowheads="1"/>
          </p:cNvSpPr>
          <p:nvPr/>
        </p:nvSpPr>
        <p:spPr bwMode="auto">
          <a:xfrm>
            <a:off x="4953236" y="297580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22</a:t>
            </a:r>
          </a:p>
        </p:txBody>
      </p:sp>
      <p:sp>
        <p:nvSpPr>
          <p:cNvPr id="18" name="Rectangle 22"/>
          <p:cNvSpPr>
            <a:spLocks noChangeArrowheads="1"/>
          </p:cNvSpPr>
          <p:nvPr/>
        </p:nvSpPr>
        <p:spPr bwMode="auto">
          <a:xfrm flipV="1">
            <a:off x="8931313" y="3729692"/>
            <a:ext cx="2585497" cy="2785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AutoShape 18"/>
          <p:cNvSpPr>
            <a:spLocks noChangeArrowheads="1"/>
          </p:cNvSpPr>
          <p:nvPr/>
        </p:nvSpPr>
        <p:spPr bwMode="auto">
          <a:xfrm>
            <a:off x="4636513" y="365736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23</a:t>
            </a:r>
          </a:p>
        </p:txBody>
      </p:sp>
      <p:sp>
        <p:nvSpPr>
          <p:cNvPr id="20" name="AutoShape 18"/>
          <p:cNvSpPr>
            <a:spLocks noChangeArrowheads="1"/>
          </p:cNvSpPr>
          <p:nvPr/>
        </p:nvSpPr>
        <p:spPr bwMode="auto">
          <a:xfrm>
            <a:off x="4636513" y="408829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25</a:t>
            </a:r>
          </a:p>
        </p:txBody>
      </p:sp>
      <p:sp>
        <p:nvSpPr>
          <p:cNvPr id="13" name="AutoShape 18"/>
          <p:cNvSpPr>
            <a:spLocks noChangeArrowheads="1"/>
          </p:cNvSpPr>
          <p:nvPr/>
        </p:nvSpPr>
        <p:spPr bwMode="auto">
          <a:xfrm>
            <a:off x="8348963" y="354177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24</a:t>
            </a:r>
          </a:p>
        </p:txBody>
      </p:sp>
    </p:spTree>
    <p:extLst>
      <p:ext uri="{BB962C8B-B14F-4D97-AF65-F5344CB8AC3E}">
        <p14:creationId xmlns:p14="http://schemas.microsoft.com/office/powerpoint/2010/main" val="41918439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76972" y="1493520"/>
            <a:ext cx="7209145" cy="4900085"/>
          </a:xfrm>
          <a:prstGeom prst="rect">
            <a:avLst/>
          </a:prstGeom>
        </p:spPr>
      </p:pic>
      <p:sp>
        <p:nvSpPr>
          <p:cNvPr id="2375682" name="Rectangle 2"/>
          <p:cNvSpPr>
            <a:spLocks noGrp="1" noChangeArrowheads="1"/>
          </p:cNvSpPr>
          <p:nvPr>
            <p:ph type="title"/>
          </p:nvPr>
        </p:nvSpPr>
        <p:spPr/>
        <p:txBody>
          <a:bodyPr/>
          <a:lstStyle/>
          <a:p>
            <a:r>
              <a:rPr lang="en-US" altLang="en-US" dirty="0"/>
              <a:t>Asset Additions </a:t>
            </a:r>
          </a:p>
        </p:txBody>
      </p:sp>
      <p:sp>
        <p:nvSpPr>
          <p:cNvPr id="2375702" name="Rectangle 22"/>
          <p:cNvSpPr>
            <a:spLocks noChangeArrowheads="1"/>
          </p:cNvSpPr>
          <p:nvPr/>
        </p:nvSpPr>
        <p:spPr bwMode="auto">
          <a:xfrm flipV="1">
            <a:off x="5174408" y="4224758"/>
            <a:ext cx="2825956" cy="55558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22"/>
          <p:cNvSpPr>
            <a:spLocks noChangeArrowheads="1"/>
          </p:cNvSpPr>
          <p:nvPr/>
        </p:nvSpPr>
        <p:spPr bwMode="auto">
          <a:xfrm flipV="1">
            <a:off x="6588733" y="3451133"/>
            <a:ext cx="871278" cy="27855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(11/12)</a:t>
            </a:r>
          </a:p>
          <a:p>
            <a:endParaRPr lang="en-US" altLang="en-US" sz="1477" b="1" dirty="0">
              <a:latin typeface="+mj-lt"/>
            </a:endParaRPr>
          </a:p>
        </p:txBody>
      </p:sp>
      <p:sp>
        <p:nvSpPr>
          <p:cNvPr id="16" name="Rectangle 13"/>
          <p:cNvSpPr>
            <a:spLocks noChangeArrowheads="1"/>
          </p:cNvSpPr>
          <p:nvPr/>
        </p:nvSpPr>
        <p:spPr bwMode="auto">
          <a:xfrm>
            <a:off x="469900" y="1493520"/>
            <a:ext cx="4079519"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26"/>
            </a:pPr>
            <a:r>
              <a:rPr lang="en-US" altLang="en-US" sz="1292" dirty="0">
                <a:latin typeface="+mj-lt"/>
              </a:rPr>
              <a:t>Click the “Depreciation” tab.</a:t>
            </a:r>
          </a:p>
          <a:p>
            <a:pPr marL="342900" indent="-342900">
              <a:buFont typeface="+mj-lt"/>
              <a:buAutoNum type="arabicPeriod" startAt="26"/>
            </a:pPr>
            <a:r>
              <a:rPr lang="en-US" altLang="en-US" sz="1292" dirty="0">
                <a:latin typeface="+mj-lt"/>
              </a:rPr>
              <a:t>Update the Life Years and Months to change the useful life used to calculated the depreciation expense.</a:t>
            </a:r>
          </a:p>
          <a:p>
            <a:pPr marL="342900" indent="-342900">
              <a:buFont typeface="+mj-lt"/>
              <a:buAutoNum type="arabicPeriod" startAt="26"/>
            </a:pPr>
            <a:r>
              <a:rPr lang="en-US" altLang="en-US" sz="1292" dirty="0">
                <a:latin typeface="+mj-lt"/>
              </a:rPr>
              <a:t>Click the “Assignments” button.</a:t>
            </a: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7" name="AutoShape 18"/>
          <p:cNvSpPr>
            <a:spLocks noChangeArrowheads="1"/>
          </p:cNvSpPr>
          <p:nvPr/>
        </p:nvSpPr>
        <p:spPr bwMode="auto">
          <a:xfrm>
            <a:off x="7519446" y="328603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26</a:t>
            </a:r>
          </a:p>
        </p:txBody>
      </p:sp>
      <p:sp>
        <p:nvSpPr>
          <p:cNvPr id="20" name="AutoShape 18"/>
          <p:cNvSpPr>
            <a:spLocks noChangeArrowheads="1"/>
          </p:cNvSpPr>
          <p:nvPr/>
        </p:nvSpPr>
        <p:spPr bwMode="auto">
          <a:xfrm>
            <a:off x="4636513" y="408829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27</a:t>
            </a:r>
          </a:p>
        </p:txBody>
      </p:sp>
      <p:sp>
        <p:nvSpPr>
          <p:cNvPr id="21" name="Rectangle 22"/>
          <p:cNvSpPr>
            <a:spLocks noChangeArrowheads="1"/>
          </p:cNvSpPr>
          <p:nvPr/>
        </p:nvSpPr>
        <p:spPr bwMode="auto">
          <a:xfrm flipV="1">
            <a:off x="7373072" y="5928164"/>
            <a:ext cx="2040269" cy="3323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8000626" y="541505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28</a:t>
            </a:r>
          </a:p>
        </p:txBody>
      </p:sp>
    </p:spTree>
    <p:extLst>
      <p:ext uri="{BB962C8B-B14F-4D97-AF65-F5344CB8AC3E}">
        <p14:creationId xmlns:p14="http://schemas.microsoft.com/office/powerpoint/2010/main" val="16022199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339" y="1660989"/>
            <a:ext cx="6270827" cy="4167322"/>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2375693" name="Rectangle 13"/>
          <p:cNvSpPr>
            <a:spLocks noChangeArrowheads="1"/>
          </p:cNvSpPr>
          <p:nvPr/>
        </p:nvSpPr>
        <p:spPr bwMode="auto">
          <a:xfrm>
            <a:off x="1851546" y="1612900"/>
            <a:ext cx="7660755"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12" name="Rectangle 22"/>
          <p:cNvSpPr>
            <a:spLocks noChangeArrowheads="1"/>
          </p:cNvSpPr>
          <p:nvPr/>
        </p:nvSpPr>
        <p:spPr bwMode="auto">
          <a:xfrm flipV="1">
            <a:off x="5748098" y="3924640"/>
            <a:ext cx="5581671" cy="24144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Rectangle 22"/>
          <p:cNvSpPr>
            <a:spLocks noChangeArrowheads="1"/>
          </p:cNvSpPr>
          <p:nvPr/>
        </p:nvSpPr>
        <p:spPr bwMode="auto">
          <a:xfrm flipV="1">
            <a:off x="10523345" y="5348303"/>
            <a:ext cx="976313" cy="28970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pic>
        <p:nvPicPr>
          <p:cNvPr id="15" name="Picture 14"/>
          <p:cNvPicPr>
            <a:picLocks noChangeAspect="1"/>
          </p:cNvPicPr>
          <p:nvPr/>
        </p:nvPicPr>
        <p:blipFill rotWithShape="1">
          <a:blip r:embed="rId3"/>
          <a:srcRect r="94925" b="11034"/>
          <a:stretch/>
        </p:blipFill>
        <p:spPr>
          <a:xfrm>
            <a:off x="1290986" y="2795921"/>
            <a:ext cx="352910" cy="262731"/>
          </a:xfrm>
          <a:prstGeom prst="rect">
            <a:avLst/>
          </a:prstGeom>
        </p:spPr>
      </p:pic>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(12/12)</a:t>
            </a:r>
          </a:p>
          <a:p>
            <a:endParaRPr lang="en-US" altLang="en-US" sz="1477" b="1" dirty="0">
              <a:latin typeface="+mj-lt"/>
            </a:endParaRPr>
          </a:p>
        </p:txBody>
      </p:sp>
      <p:sp>
        <p:nvSpPr>
          <p:cNvPr id="17"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29"/>
            </a:pPr>
            <a:r>
              <a:rPr lang="en-US" altLang="en-US" sz="1292" dirty="0">
                <a:latin typeface="+mj-lt"/>
              </a:rPr>
              <a:t>Update the Unit, Employee Name/Number (optional), Expense Account and Location of the existing assignment if appropriate. The PR requester name will be the default value for the employee name.</a:t>
            </a:r>
          </a:p>
          <a:p>
            <a:pPr>
              <a:buFont typeface="Wingdings" panose="05000000000000000000" pitchFamily="2" charset="2"/>
              <a:buAutoNum type="arabicPeriod" startAt="29"/>
            </a:pPr>
            <a:r>
              <a:rPr lang="en-US" altLang="en-US" sz="1292" dirty="0">
                <a:latin typeface="+mj-lt"/>
              </a:rPr>
              <a:t>Click          to add more assignments if required. </a:t>
            </a:r>
            <a:r>
              <a:rPr lang="en-US" altLang="zh-TW" sz="1292" dirty="0">
                <a:latin typeface="+mj-lt"/>
              </a:rPr>
              <a:t>Make sure the total units of all assignments equal to the unit of the asset.</a:t>
            </a:r>
          </a:p>
          <a:p>
            <a:pPr>
              <a:buFont typeface="Wingdings" panose="05000000000000000000" pitchFamily="2" charset="2"/>
              <a:buAutoNum type="arabicPeriod" startAt="29"/>
            </a:pPr>
            <a:r>
              <a:rPr lang="en-US" altLang="en-US" sz="1292" dirty="0">
                <a:latin typeface="+mj-lt"/>
              </a:rPr>
              <a:t>Click “Done” to save. The Queue name will be changed to “ON HOLD” automatically if it is not updated manually.</a:t>
            </a: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8" name="AutoShape 18"/>
          <p:cNvSpPr>
            <a:spLocks noChangeArrowheads="1"/>
          </p:cNvSpPr>
          <p:nvPr/>
        </p:nvSpPr>
        <p:spPr bwMode="auto">
          <a:xfrm>
            <a:off x="5218729" y="374465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29</a:t>
            </a:r>
          </a:p>
        </p:txBody>
      </p:sp>
      <p:sp>
        <p:nvSpPr>
          <p:cNvPr id="19" name="AutoShape 18"/>
          <p:cNvSpPr>
            <a:spLocks noChangeArrowheads="1"/>
          </p:cNvSpPr>
          <p:nvPr/>
        </p:nvSpPr>
        <p:spPr bwMode="auto">
          <a:xfrm>
            <a:off x="10282886" y="498122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31</a:t>
            </a:r>
          </a:p>
        </p:txBody>
      </p:sp>
    </p:spTree>
    <p:extLst>
      <p:ext uri="{BB962C8B-B14F-4D97-AF65-F5344CB8AC3E}">
        <p14:creationId xmlns:p14="http://schemas.microsoft.com/office/powerpoint/2010/main" val="31480052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Merge Mass Additions</a:t>
            </a:r>
            <a:endParaRPr lang="en-US" dirty="0"/>
          </a:p>
        </p:txBody>
      </p:sp>
    </p:spTree>
    <p:extLst>
      <p:ext uri="{BB962C8B-B14F-4D97-AF65-F5344CB8AC3E}">
        <p14:creationId xmlns:p14="http://schemas.microsoft.com/office/powerpoint/2010/main" val="42611172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5708072" y="2397238"/>
            <a:ext cx="6083353" cy="3696459"/>
          </a:xfrm>
          <a:prstGeom prst="rect">
            <a:avLst/>
          </a:prstGeom>
        </p:spPr>
      </p:pic>
      <p:sp>
        <p:nvSpPr>
          <p:cNvPr id="2" name="Title 1"/>
          <p:cNvSpPr>
            <a:spLocks noGrp="1"/>
          </p:cNvSpPr>
          <p:nvPr>
            <p:ph type="title"/>
          </p:nvPr>
        </p:nvSpPr>
        <p:spPr/>
        <p:txBody>
          <a:bodyPr/>
          <a:lstStyle/>
          <a:p>
            <a:r>
              <a:rPr lang="en-US" dirty="0"/>
              <a:t>Asset Additions</a:t>
            </a:r>
          </a:p>
        </p:txBody>
      </p:sp>
      <p:sp>
        <p:nvSpPr>
          <p:cNvPr id="6" name="Rectangle 13"/>
          <p:cNvSpPr>
            <a:spLocks noChangeArrowheads="1"/>
          </p:cNvSpPr>
          <p:nvPr/>
        </p:nvSpPr>
        <p:spPr bwMode="auto">
          <a:xfrm>
            <a:off x="7578553" y="430026"/>
            <a:ext cx="3052822"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p>
          <a:p>
            <a:pPr marL="0" indent="0">
              <a:buNone/>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marL="0" indent="0">
              <a:buNone/>
            </a:pPr>
            <a:endParaRPr lang="en-US" altLang="en-US" sz="1292" dirty="0"/>
          </a:p>
        </p:txBody>
      </p:sp>
      <p:sp>
        <p:nvSpPr>
          <p:cNvPr id="11" name="Rectangle 22"/>
          <p:cNvSpPr>
            <a:spLocks noChangeArrowheads="1"/>
          </p:cNvSpPr>
          <p:nvPr/>
        </p:nvSpPr>
        <p:spPr bwMode="auto">
          <a:xfrm flipV="1">
            <a:off x="6132309" y="2732022"/>
            <a:ext cx="5481695" cy="27636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10690090" y="5624976"/>
            <a:ext cx="923914" cy="2432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Merge Mass Additions (1/</a:t>
            </a:r>
            <a:r>
              <a:rPr lang="en-US" altLang="zh-TW" sz="1477" b="1" dirty="0">
                <a:latin typeface="+mj-lt"/>
              </a:rPr>
              <a:t>4</a:t>
            </a:r>
            <a:r>
              <a:rPr lang="en-US" altLang="en-US" sz="1477" b="1" dirty="0">
                <a:latin typeface="+mj-lt"/>
              </a:rPr>
              <a:t>)</a:t>
            </a:r>
          </a:p>
          <a:p>
            <a:endParaRPr lang="en-US" altLang="en-US" sz="1477" b="1" dirty="0">
              <a:latin typeface="+mj-lt"/>
            </a:endParaRPr>
          </a:p>
        </p:txBody>
      </p:sp>
      <p:sp>
        <p:nvSpPr>
          <p:cNvPr id="16"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b="1" u="sng" dirty="0">
              <a:latin typeface="+mj-lt"/>
            </a:endParaRPr>
          </a:p>
          <a:p>
            <a:pPr marL="0" indent="0">
              <a:buNone/>
            </a:pPr>
            <a:r>
              <a:rPr lang="en-US" altLang="en-US" sz="1292" b="1" u="sng" dirty="0">
                <a:latin typeface="+mj-lt"/>
              </a:rPr>
              <a:t>Responsibility:</a:t>
            </a:r>
          </a:p>
          <a:p>
            <a:pPr marL="0" indent="0">
              <a:buNone/>
            </a:pPr>
            <a:r>
              <a:rPr lang="en-US" altLang="en-US" sz="1292" dirty="0">
                <a:latin typeface="+mj-lt"/>
              </a:rPr>
              <a:t>TDC Fixed Asset Operator/ </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a:buFont typeface="Wingdings" panose="05000000000000000000" pitchFamily="2" charset="2"/>
              <a:buAutoNum type="arabicPeriod"/>
            </a:pPr>
            <a:endParaRPr lang="en-US" altLang="en-US" sz="1292" dirty="0">
              <a:latin typeface="+mj-lt"/>
            </a:endParaRPr>
          </a:p>
          <a:p>
            <a:pPr marL="0" indent="0">
              <a:buNone/>
            </a:pPr>
            <a:r>
              <a:rPr lang="en-US" altLang="en-US" sz="1292" dirty="0">
                <a:latin typeface="+mj-lt"/>
              </a:rPr>
              <a:t>If you would like to merge multiple mass addition lines to become one single asset, follow the steps in this section.</a:t>
            </a: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Mass Additions &gt; </a:t>
            </a:r>
            <a:br>
              <a:rPr lang="en-US" altLang="en-US" sz="1292" dirty="0">
                <a:latin typeface="+mj-lt"/>
              </a:rPr>
            </a:br>
            <a:r>
              <a:rPr lang="en-US" altLang="en-US" sz="1292" dirty="0">
                <a:latin typeface="+mj-lt"/>
              </a:rPr>
              <a:t>Prepare Mass Additions</a:t>
            </a:r>
            <a:r>
              <a:rPr lang="en-US" altLang="zh-TW" sz="1292" dirty="0">
                <a:latin typeface="+mj-lt"/>
              </a:rPr>
              <a:t>.</a:t>
            </a:r>
            <a:r>
              <a:rPr lang="en-US" altLang="en-US" sz="1292" dirty="0">
                <a:latin typeface="+mj-lt"/>
              </a:rPr>
              <a:t> </a:t>
            </a:r>
          </a:p>
          <a:p>
            <a:pPr>
              <a:buFont typeface="Wingdings" panose="05000000000000000000" pitchFamily="2" charset="2"/>
              <a:buAutoNum type="arabicPeriod"/>
            </a:pPr>
            <a:r>
              <a:rPr lang="en-US" altLang="en-US" sz="1292" dirty="0">
                <a:latin typeface="+mj-lt"/>
              </a:rPr>
              <a:t>Enter any search criteria to search for the mass addition lines</a:t>
            </a:r>
            <a:r>
              <a:rPr lang="en-US" altLang="zh-TW" sz="1292" dirty="0">
                <a:latin typeface="+mj-lt"/>
              </a:rPr>
              <a:t>.</a:t>
            </a:r>
          </a:p>
          <a:p>
            <a:pPr>
              <a:buFont typeface="Wingdings" panose="05000000000000000000" pitchFamily="2" charset="2"/>
              <a:buAutoNum type="arabicPeriod"/>
            </a:pPr>
            <a:r>
              <a:rPr lang="en-US" altLang="zh-TW" sz="1292" dirty="0">
                <a:latin typeface="+mj-lt"/>
              </a:rPr>
              <a:t>Click “Find”.</a:t>
            </a:r>
            <a:br>
              <a:rPr lang="en-US" altLang="en-US" sz="1292" dirty="0">
                <a:latin typeface="+mj-lt"/>
              </a:rPr>
            </a:b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8" name="AutoShape 18"/>
          <p:cNvSpPr>
            <a:spLocks noChangeArrowheads="1"/>
          </p:cNvSpPr>
          <p:nvPr/>
        </p:nvSpPr>
        <p:spPr bwMode="auto">
          <a:xfrm>
            <a:off x="5610623" y="251673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19" name="AutoShape 18"/>
          <p:cNvSpPr>
            <a:spLocks noChangeArrowheads="1"/>
          </p:cNvSpPr>
          <p:nvPr/>
        </p:nvSpPr>
        <p:spPr bwMode="auto">
          <a:xfrm>
            <a:off x="11115437" y="590136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Tree>
    <p:extLst>
      <p:ext uri="{BB962C8B-B14F-4D97-AF65-F5344CB8AC3E}">
        <p14:creationId xmlns:p14="http://schemas.microsoft.com/office/powerpoint/2010/main" val="15230423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70338" y="2563642"/>
            <a:ext cx="7201524" cy="3436918"/>
          </a:xfrm>
          <a:prstGeom prst="rect">
            <a:avLst/>
          </a:prstGeom>
        </p:spPr>
      </p:pic>
      <p:sp>
        <p:nvSpPr>
          <p:cNvPr id="2" name="Title 1"/>
          <p:cNvSpPr>
            <a:spLocks noGrp="1"/>
          </p:cNvSpPr>
          <p:nvPr>
            <p:ph type="title"/>
          </p:nvPr>
        </p:nvSpPr>
        <p:spPr/>
        <p:txBody>
          <a:bodyPr/>
          <a:lstStyle/>
          <a:p>
            <a:r>
              <a:rPr lang="en-US" dirty="0"/>
              <a:t>Asset Additions</a:t>
            </a:r>
          </a:p>
        </p:txBody>
      </p:sp>
      <p:sp>
        <p:nvSpPr>
          <p:cNvPr id="6" name="Rectangle 13"/>
          <p:cNvSpPr>
            <a:spLocks noChangeArrowheads="1"/>
          </p:cNvSpPr>
          <p:nvPr/>
        </p:nvSpPr>
        <p:spPr bwMode="auto">
          <a:xfrm>
            <a:off x="7519040" y="307978"/>
            <a:ext cx="3052822"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br>
              <a:rPr lang="en-US" altLang="en-US" sz="1292" dirty="0"/>
            </a:br>
            <a:endParaRPr lang="en-US" altLang="en-US" sz="1292" dirty="0"/>
          </a:p>
          <a:p>
            <a:pPr marL="0" indent="0">
              <a:buNone/>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marL="0" indent="0">
              <a:buNone/>
            </a:pPr>
            <a:endParaRPr lang="en-US" altLang="en-US" sz="1292" dirty="0"/>
          </a:p>
        </p:txBody>
      </p:sp>
      <p:sp>
        <p:nvSpPr>
          <p:cNvPr id="8" name="Rectangle 22"/>
          <p:cNvSpPr>
            <a:spLocks noChangeArrowheads="1"/>
          </p:cNvSpPr>
          <p:nvPr/>
        </p:nvSpPr>
        <p:spPr bwMode="auto">
          <a:xfrm flipV="1">
            <a:off x="8121185" y="5452160"/>
            <a:ext cx="1168088" cy="3937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22"/>
          <p:cNvSpPr>
            <a:spLocks noChangeArrowheads="1"/>
          </p:cNvSpPr>
          <p:nvPr/>
        </p:nvSpPr>
        <p:spPr bwMode="auto">
          <a:xfrm flipV="1">
            <a:off x="3434987" y="3193062"/>
            <a:ext cx="7084872" cy="31789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Merge Mass Additions </a:t>
            </a:r>
            <a:r>
              <a:rPr lang="en-US" altLang="en-US" sz="1477" b="1" dirty="0">
                <a:latin typeface="+mj-lt"/>
              </a:rPr>
              <a:t>(2/4)</a:t>
            </a:r>
          </a:p>
          <a:p>
            <a:endParaRPr lang="en-US" altLang="en-US" sz="1477" b="1" dirty="0">
              <a:latin typeface="+mj-lt"/>
            </a:endParaRPr>
          </a:p>
        </p:txBody>
      </p:sp>
      <p:sp>
        <p:nvSpPr>
          <p:cNvPr id="13"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3"/>
            </a:pPr>
            <a:r>
              <a:rPr lang="en-US" altLang="en-US" sz="1292" dirty="0">
                <a:latin typeface="+mj-lt"/>
              </a:rPr>
              <a:t>Select a mass addition line.</a:t>
            </a:r>
          </a:p>
          <a:p>
            <a:pPr>
              <a:buFont typeface="Wingdings" panose="05000000000000000000" pitchFamily="2" charset="2"/>
              <a:buAutoNum type="arabicPeriod" startAt="3"/>
            </a:pPr>
            <a:r>
              <a:rPr lang="en-US" altLang="zh-TW" sz="1292" dirty="0">
                <a:latin typeface="+mj-lt"/>
              </a:rPr>
              <a:t>Click “Merge”.</a:t>
            </a: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a:buFont typeface="Wingdings" panose="05000000000000000000" pitchFamily="2" charset="2"/>
              <a:buAutoNum type="arabicPeriod" startAt="3"/>
            </a:pPr>
            <a:endParaRPr lang="en-US" altLang="en-US" sz="1292" dirty="0">
              <a:latin typeface="+mj-lt"/>
            </a:endParaRPr>
          </a:p>
          <a:p>
            <a:pPr marL="0" indent="0">
              <a:buNone/>
            </a:pPr>
            <a:endParaRPr lang="en-US" altLang="en-US" sz="1292" dirty="0">
              <a:latin typeface="+mj-lt"/>
            </a:endParaRPr>
          </a:p>
        </p:txBody>
      </p:sp>
      <p:sp>
        <p:nvSpPr>
          <p:cNvPr id="14" name="AutoShape 18"/>
          <p:cNvSpPr>
            <a:spLocks noChangeArrowheads="1"/>
          </p:cNvSpPr>
          <p:nvPr/>
        </p:nvSpPr>
        <p:spPr bwMode="auto">
          <a:xfrm>
            <a:off x="2691509" y="307344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15" name="AutoShape 18"/>
          <p:cNvSpPr>
            <a:spLocks noChangeArrowheads="1"/>
          </p:cNvSpPr>
          <p:nvPr/>
        </p:nvSpPr>
        <p:spPr bwMode="auto">
          <a:xfrm>
            <a:off x="8026400" y="498568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Tree>
    <p:extLst>
      <p:ext uri="{BB962C8B-B14F-4D97-AF65-F5344CB8AC3E}">
        <p14:creationId xmlns:p14="http://schemas.microsoft.com/office/powerpoint/2010/main" val="10961656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317" y="1913217"/>
            <a:ext cx="6397990" cy="4263520"/>
          </a:xfrm>
          <a:prstGeom prst="rect">
            <a:avLst/>
          </a:prstGeom>
        </p:spPr>
      </p:pic>
      <p:sp>
        <p:nvSpPr>
          <p:cNvPr id="2" name="Rectangle 1"/>
          <p:cNvSpPr/>
          <p:nvPr/>
        </p:nvSpPr>
        <p:spPr bwMode="gray">
          <a:xfrm>
            <a:off x="469900" y="1260088"/>
            <a:ext cx="8919427" cy="5029200"/>
          </a:xfrm>
          <a:prstGeom prst="rect">
            <a:avLst/>
          </a:prstGeom>
          <a:gradFill flip="none" rotWithShape="1">
            <a:gsLst>
              <a:gs pos="77000">
                <a:srgbClr val="FFFFFF"/>
              </a:gs>
              <a:gs pos="68000">
                <a:srgbClr val="FFFFFF"/>
              </a:gs>
              <a:gs pos="45000">
                <a:schemeClr val="bg1"/>
              </a:gs>
              <a:gs pos="100000">
                <a:schemeClr val="bg1">
                  <a:shade val="100000"/>
                  <a:satMod val="115000"/>
                  <a:alpha val="0"/>
                </a:schemeClr>
              </a:gs>
            </a:gsLst>
            <a:lin ang="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Text Placeholder 5"/>
          <p:cNvSpPr>
            <a:spLocks noGrp="1"/>
          </p:cNvSpPr>
          <p:nvPr>
            <p:ph sz="quarter" idx="10"/>
          </p:nvPr>
        </p:nvSpPr>
        <p:spPr>
          <a:xfrm>
            <a:off x="469900" y="1041722"/>
            <a:ext cx="5083174" cy="4343677"/>
          </a:xfrm>
        </p:spPr>
        <p:txBody>
          <a:bodyPr/>
          <a:lstStyle/>
          <a:p>
            <a:pPr marL="171450" indent="-171450">
              <a:buFont typeface="Arial" panose="020B0604020202020204" pitchFamily="34" charset="0"/>
              <a:buChar char="•"/>
            </a:pPr>
            <a:r>
              <a:rPr lang="en-US" sz="1600" dirty="0"/>
              <a:t>Asset Additions</a:t>
            </a:r>
          </a:p>
          <a:p>
            <a:pPr marL="347850" lvl="2" indent="-171450"/>
            <a:r>
              <a:rPr lang="en-US" altLang="zh-TW" sz="1600" dirty="0"/>
              <a:t>Process Mass Additions from AP</a:t>
            </a:r>
          </a:p>
          <a:p>
            <a:pPr marL="347850" lvl="2" indent="-171450"/>
            <a:r>
              <a:rPr lang="en-US" altLang="zh-TW" sz="1600" dirty="0"/>
              <a:t>Merge Mass Additions</a:t>
            </a:r>
          </a:p>
          <a:p>
            <a:pPr marL="347850" lvl="2" indent="-171450"/>
            <a:r>
              <a:rPr lang="en-US" altLang="zh-TW" sz="1600" dirty="0"/>
              <a:t>Split Mass Additions</a:t>
            </a:r>
          </a:p>
          <a:p>
            <a:pPr marL="347850" lvl="2" indent="-171450"/>
            <a:r>
              <a:rPr lang="en-US" altLang="zh-TW" sz="1600" dirty="0"/>
              <a:t>Add Mass Additions from AP to Existing Asset</a:t>
            </a:r>
          </a:p>
          <a:p>
            <a:pPr marL="347850" lvl="2" indent="-171450"/>
            <a:r>
              <a:rPr lang="en-US" altLang="zh-TW" sz="1600" dirty="0"/>
              <a:t>Upload Mass Additions by </a:t>
            </a:r>
            <a:r>
              <a:rPr lang="en-US" altLang="zh-TW" sz="1600" dirty="0" err="1"/>
              <a:t>WebADI</a:t>
            </a:r>
            <a:endParaRPr lang="en-US" altLang="zh-TW" sz="1600" dirty="0"/>
          </a:p>
          <a:p>
            <a:pPr marL="347850" lvl="2" indent="-171450"/>
            <a:r>
              <a:rPr lang="en-US" altLang="zh-TW" sz="1600" dirty="0"/>
              <a:t>Post Mass Additions</a:t>
            </a:r>
          </a:p>
          <a:p>
            <a:pPr marL="347850" lvl="2" indent="-171450"/>
            <a:r>
              <a:rPr lang="en-US" altLang="zh-TW" sz="1600" dirty="0"/>
              <a:t>Delete Mass Additions</a:t>
            </a:r>
          </a:p>
          <a:p>
            <a:pPr marL="347850" lvl="2" indent="-171450"/>
            <a:r>
              <a:rPr lang="en-US" altLang="zh-TW" sz="1600" dirty="0"/>
              <a:t>Print Asset Barcode</a:t>
            </a:r>
          </a:p>
          <a:p>
            <a:pPr marL="171450" indent="-171450">
              <a:buFont typeface="Arial" panose="020B0604020202020204" pitchFamily="34" charset="0"/>
              <a:buChar char="•"/>
            </a:pPr>
            <a:r>
              <a:rPr lang="en-US" sz="1600" dirty="0"/>
              <a:t>Month-end Process</a:t>
            </a:r>
          </a:p>
          <a:p>
            <a:pPr marL="347850" lvl="2" indent="-171450"/>
            <a:r>
              <a:rPr lang="en-US" sz="1600" dirty="0"/>
              <a:t>Run Depreciation</a:t>
            </a:r>
          </a:p>
          <a:p>
            <a:pPr marL="347850" lvl="2" indent="-171450"/>
            <a:r>
              <a:rPr lang="en-US" sz="1600" dirty="0"/>
              <a:t>Create Accounting</a:t>
            </a:r>
          </a:p>
          <a:p>
            <a:pPr marL="171450" indent="-171450">
              <a:buFont typeface="Arial" panose="020B0604020202020204" pitchFamily="34" charset="0"/>
              <a:buChar char="•"/>
            </a:pPr>
            <a:r>
              <a:rPr lang="en-US" sz="1600" dirty="0"/>
              <a:t>Q&amp;A</a:t>
            </a:r>
          </a:p>
          <a:p>
            <a:endParaRPr lang="en-US" sz="1100" dirty="0"/>
          </a:p>
          <a:p>
            <a:r>
              <a:rPr lang="en-US" sz="1100" noProof="0" dirty="0"/>
              <a:t>	</a:t>
            </a:r>
          </a:p>
        </p:txBody>
      </p:sp>
      <p:sp>
        <p:nvSpPr>
          <p:cNvPr id="4" name="Title 3"/>
          <p:cNvSpPr>
            <a:spLocks noGrp="1"/>
          </p:cNvSpPr>
          <p:nvPr>
            <p:ph type="title"/>
          </p:nvPr>
        </p:nvSpPr>
        <p:spPr/>
        <p:txBody>
          <a:bodyPr/>
          <a:lstStyle/>
          <a:p>
            <a:r>
              <a:rPr lang="en-US" noProof="0" dirty="0"/>
              <a:t>Agenda</a:t>
            </a:r>
          </a:p>
        </p:txBody>
      </p:sp>
    </p:spTree>
    <p:extLst>
      <p:ext uri="{BB962C8B-B14F-4D97-AF65-F5344CB8AC3E}">
        <p14:creationId xmlns:p14="http://schemas.microsoft.com/office/powerpoint/2010/main" val="7845796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89629" y="1541222"/>
            <a:ext cx="6721925" cy="4275655"/>
          </a:xfrm>
          <a:prstGeom prst="rect">
            <a:avLst/>
          </a:prstGeom>
        </p:spPr>
      </p:pic>
      <p:sp>
        <p:nvSpPr>
          <p:cNvPr id="2" name="Title 1"/>
          <p:cNvSpPr>
            <a:spLocks noGrp="1"/>
          </p:cNvSpPr>
          <p:nvPr>
            <p:ph type="title"/>
          </p:nvPr>
        </p:nvSpPr>
        <p:spPr/>
        <p:txBody>
          <a:bodyPr/>
          <a:lstStyle/>
          <a:p>
            <a:r>
              <a:rPr lang="en-US" altLang="en-US" dirty="0"/>
              <a:t>Asset Additions</a:t>
            </a:r>
            <a:endParaRPr lang="en-US" dirty="0"/>
          </a:p>
        </p:txBody>
      </p:sp>
      <p:sp>
        <p:nvSpPr>
          <p:cNvPr id="6" name="Rectangle 13"/>
          <p:cNvSpPr>
            <a:spLocks noChangeArrowheads="1"/>
          </p:cNvSpPr>
          <p:nvPr/>
        </p:nvSpPr>
        <p:spPr bwMode="auto">
          <a:xfrm>
            <a:off x="8159749" y="-239050"/>
            <a:ext cx="1913180"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marL="0" indent="0">
              <a:buNone/>
            </a:pPr>
            <a:endParaRPr lang="en-US" altLang="en-US" sz="1292" dirty="0"/>
          </a:p>
        </p:txBody>
      </p:sp>
      <p:sp>
        <p:nvSpPr>
          <p:cNvPr id="8"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Merge Mass Additions (3/4)</a:t>
            </a:r>
            <a:endParaRPr lang="en-US" altLang="en-US" sz="1477" b="1" dirty="0"/>
          </a:p>
          <a:p>
            <a:endParaRPr lang="en-US" altLang="en-US" sz="1477" b="1" dirty="0">
              <a:latin typeface="+mj-lt"/>
            </a:endParaRPr>
          </a:p>
        </p:txBody>
      </p:sp>
      <p:sp>
        <p:nvSpPr>
          <p:cNvPr id="9"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5"/>
            </a:pPr>
            <a:r>
              <a:rPr lang="en-US" altLang="en-US" sz="1292" dirty="0">
                <a:latin typeface="+mj-lt"/>
              </a:rPr>
              <a:t>Press F11 to enter query mode.</a:t>
            </a:r>
          </a:p>
          <a:p>
            <a:pPr>
              <a:buFont typeface="Wingdings" panose="05000000000000000000" pitchFamily="2" charset="2"/>
              <a:buAutoNum type="arabicPeriod" startAt="5"/>
            </a:pPr>
            <a:r>
              <a:rPr lang="en-US" altLang="zh-TW" sz="1292" dirty="0">
                <a:latin typeface="+mj-lt"/>
              </a:rPr>
              <a:t>Enter the criteria to search for the mass addition lines to be merged into this line. Alternatively, enter “%” in the Invoice Number field to show all lines.</a:t>
            </a:r>
          </a:p>
          <a:p>
            <a:pPr>
              <a:buFont typeface="Wingdings" panose="05000000000000000000" pitchFamily="2" charset="2"/>
              <a:buAutoNum type="arabicPeriod" startAt="5"/>
            </a:pPr>
            <a:r>
              <a:rPr lang="en-US" altLang="en-US" sz="1292" dirty="0">
                <a:latin typeface="+mj-lt"/>
              </a:rPr>
              <a:t>Press F11 to perform the query.</a:t>
            </a:r>
            <a:br>
              <a:rPr lang="en-US" altLang="en-US" sz="1292" dirty="0">
                <a:latin typeface="+mj-lt"/>
              </a:rPr>
            </a:br>
            <a:endParaRPr lang="en-US" altLang="en-US" sz="1292" dirty="0">
              <a:latin typeface="+mj-lt"/>
            </a:endParaRPr>
          </a:p>
          <a:p>
            <a:pPr marL="0" indent="0">
              <a:buNone/>
            </a:pPr>
            <a:r>
              <a:rPr lang="en-US" altLang="en-US" sz="1292" u="sng" dirty="0">
                <a:latin typeface="+mj-lt"/>
              </a:rPr>
              <a:t>Note</a:t>
            </a:r>
            <a:r>
              <a:rPr lang="en-US" altLang="en-US" sz="1292" dirty="0">
                <a:latin typeface="+mj-lt"/>
              </a:rPr>
              <a:t>: </a:t>
            </a:r>
          </a:p>
          <a:p>
            <a:pPr marL="0" indent="0">
              <a:buNone/>
            </a:pPr>
            <a:r>
              <a:rPr lang="en-US" altLang="en-US" sz="1292" dirty="0">
                <a:latin typeface="+mj-lt"/>
              </a:rPr>
              <a:t>Only unmerged and unposted mass addition lines can be merged into another line.</a:t>
            </a:r>
            <a:br>
              <a:rPr lang="en-US" altLang="en-US" sz="1292" dirty="0">
                <a:latin typeface="+mj-lt"/>
              </a:rPr>
            </a:b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4" name="Rectangle 22"/>
          <p:cNvSpPr>
            <a:spLocks noChangeArrowheads="1"/>
          </p:cNvSpPr>
          <p:nvPr/>
        </p:nvSpPr>
        <p:spPr bwMode="auto">
          <a:xfrm flipV="1">
            <a:off x="5690501" y="3252721"/>
            <a:ext cx="6138826" cy="41645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AutoShape 18"/>
          <p:cNvSpPr>
            <a:spLocks noChangeArrowheads="1"/>
          </p:cNvSpPr>
          <p:nvPr/>
        </p:nvSpPr>
        <p:spPr bwMode="auto">
          <a:xfrm>
            <a:off x="6544841" y="278624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Tree>
    <p:extLst>
      <p:ext uri="{BB962C8B-B14F-4D97-AF65-F5344CB8AC3E}">
        <p14:creationId xmlns:p14="http://schemas.microsoft.com/office/powerpoint/2010/main" val="12075867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14895" y="1743535"/>
            <a:ext cx="6045761" cy="3828130"/>
          </a:xfrm>
          <a:prstGeom prst="rect">
            <a:avLst/>
          </a:prstGeom>
        </p:spPr>
      </p:pic>
      <p:sp>
        <p:nvSpPr>
          <p:cNvPr id="2" name="Title 1"/>
          <p:cNvSpPr>
            <a:spLocks noGrp="1"/>
          </p:cNvSpPr>
          <p:nvPr>
            <p:ph type="title"/>
          </p:nvPr>
        </p:nvSpPr>
        <p:spPr/>
        <p:txBody>
          <a:bodyPr/>
          <a:lstStyle/>
          <a:p>
            <a:r>
              <a:rPr lang="en-US" altLang="zh-TW" dirty="0"/>
              <a:t>Asset Additions</a:t>
            </a:r>
            <a:endParaRPr lang="en-US" dirty="0"/>
          </a:p>
        </p:txBody>
      </p:sp>
      <p:sp>
        <p:nvSpPr>
          <p:cNvPr id="6" name="Rectangle 13"/>
          <p:cNvSpPr>
            <a:spLocks noChangeArrowheads="1"/>
          </p:cNvSpPr>
          <p:nvPr/>
        </p:nvSpPr>
        <p:spPr bwMode="auto">
          <a:xfrm>
            <a:off x="7916694" y="736689"/>
            <a:ext cx="2606154" cy="403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11" name="Rectangle 22"/>
          <p:cNvSpPr>
            <a:spLocks noChangeArrowheads="1"/>
          </p:cNvSpPr>
          <p:nvPr/>
        </p:nvSpPr>
        <p:spPr bwMode="auto">
          <a:xfrm flipV="1">
            <a:off x="6246740" y="4252983"/>
            <a:ext cx="203200" cy="20088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22"/>
          <p:cNvSpPr>
            <a:spLocks noChangeArrowheads="1"/>
          </p:cNvSpPr>
          <p:nvPr/>
        </p:nvSpPr>
        <p:spPr bwMode="auto">
          <a:xfrm flipV="1">
            <a:off x="10945273" y="5115561"/>
            <a:ext cx="1052810" cy="34058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Merge the Mass Additions (4/4)</a:t>
            </a:r>
            <a:endParaRPr lang="en-US" altLang="en-US" sz="1477" b="1" dirty="0">
              <a:latin typeface="+mj-lt"/>
            </a:endParaRPr>
          </a:p>
        </p:txBody>
      </p:sp>
      <p:sp>
        <p:nvSpPr>
          <p:cNvPr id="15"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8"/>
            </a:pPr>
            <a:r>
              <a:rPr lang="en-US" altLang="en-US" sz="1292" dirty="0">
                <a:latin typeface="+mj-lt"/>
              </a:rPr>
              <a:t>All mass addition lines matching the search criteria will be shown. </a:t>
            </a:r>
          </a:p>
          <a:p>
            <a:pPr lvl="1"/>
            <a:r>
              <a:rPr lang="en-US" altLang="en-US" sz="1092" dirty="0">
                <a:latin typeface="+mj-lt"/>
              </a:rPr>
              <a:t>Check the Merged checkbox to merge the selected mass addition line.</a:t>
            </a:r>
          </a:p>
          <a:p>
            <a:pPr lvl="1"/>
            <a:r>
              <a:rPr lang="en-US" altLang="en-US" sz="1092" dirty="0">
                <a:latin typeface="+mj-lt"/>
              </a:rPr>
              <a:t>Uncheck the Merged checkbox to unmerged the selected line</a:t>
            </a:r>
            <a:br>
              <a:rPr lang="en-US" altLang="en-US" sz="1092" dirty="0">
                <a:latin typeface="+mj-lt"/>
              </a:rPr>
            </a:br>
            <a:endParaRPr lang="en-US" altLang="en-US" sz="1092" dirty="0">
              <a:latin typeface="+mj-lt"/>
            </a:endParaRPr>
          </a:p>
          <a:p>
            <a:pPr>
              <a:buFont typeface="Wingdings" panose="05000000000000000000" pitchFamily="2" charset="2"/>
              <a:buAutoNum type="arabicPeriod" startAt="8"/>
            </a:pPr>
            <a:r>
              <a:rPr lang="en-US" altLang="zh-TW" sz="1292" dirty="0">
                <a:latin typeface="+mj-lt"/>
              </a:rPr>
              <a:t>Click “Done” when finish merging all the lines.</a:t>
            </a:r>
          </a:p>
          <a:p>
            <a:pPr>
              <a:buFont typeface="Wingdings" panose="05000000000000000000" pitchFamily="2" charset="2"/>
              <a:buAutoNum type="arabicPeriod" startAt="8"/>
            </a:pPr>
            <a:endParaRPr lang="en-US" altLang="en-US" sz="1292" dirty="0">
              <a:latin typeface="+mj-lt"/>
            </a:endParaRPr>
          </a:p>
          <a:p>
            <a:pPr marL="0" indent="0">
              <a:buNone/>
            </a:pPr>
            <a:r>
              <a:rPr lang="en-US" altLang="en-US" sz="1292" i="1" u="sng" dirty="0">
                <a:latin typeface="+mj-lt"/>
              </a:rPr>
              <a:t>Note</a:t>
            </a:r>
            <a:r>
              <a:rPr lang="en-US" altLang="en-US" sz="1292" i="1" dirty="0">
                <a:latin typeface="+mj-lt"/>
              </a:rPr>
              <a:t>: The assignments (depreciation expense accounts &amp; locations) of the merged lines will </a:t>
            </a:r>
            <a:r>
              <a:rPr lang="en-US" altLang="zh-TW" sz="1292" i="1" dirty="0">
                <a:latin typeface="+mj-lt"/>
              </a:rPr>
              <a:t>NOT be added to the parent asset. Manually update the assignments of the asset if appropriate.</a:t>
            </a:r>
            <a:endParaRPr lang="en-US" altLang="en-US" sz="1292" i="1"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6" name="AutoShape 18"/>
          <p:cNvSpPr>
            <a:spLocks noChangeArrowheads="1"/>
          </p:cNvSpPr>
          <p:nvPr/>
        </p:nvSpPr>
        <p:spPr bwMode="auto">
          <a:xfrm>
            <a:off x="5592027" y="412018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
        <p:nvSpPr>
          <p:cNvPr id="18" name="AutoShape 18"/>
          <p:cNvSpPr>
            <a:spLocks noChangeArrowheads="1"/>
          </p:cNvSpPr>
          <p:nvPr/>
        </p:nvSpPr>
        <p:spPr bwMode="auto">
          <a:xfrm>
            <a:off x="11231219" y="552742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Tree>
    <p:extLst>
      <p:ext uri="{BB962C8B-B14F-4D97-AF65-F5344CB8AC3E}">
        <p14:creationId xmlns:p14="http://schemas.microsoft.com/office/powerpoint/2010/main" val="11120233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Split Mass Additions</a:t>
            </a:r>
            <a:endParaRPr lang="en-US" dirty="0"/>
          </a:p>
        </p:txBody>
      </p:sp>
    </p:spTree>
    <p:extLst>
      <p:ext uri="{BB962C8B-B14F-4D97-AF65-F5344CB8AC3E}">
        <p14:creationId xmlns:p14="http://schemas.microsoft.com/office/powerpoint/2010/main" val="25594914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5708072" y="2397238"/>
            <a:ext cx="6083353" cy="3696459"/>
          </a:xfrm>
          <a:prstGeom prst="rect">
            <a:avLst/>
          </a:prstGeom>
        </p:spPr>
      </p:pic>
      <p:sp>
        <p:nvSpPr>
          <p:cNvPr id="2" name="Title 1"/>
          <p:cNvSpPr>
            <a:spLocks noGrp="1"/>
          </p:cNvSpPr>
          <p:nvPr>
            <p:ph type="title"/>
          </p:nvPr>
        </p:nvSpPr>
        <p:spPr/>
        <p:txBody>
          <a:bodyPr/>
          <a:lstStyle/>
          <a:p>
            <a:r>
              <a:rPr lang="en-US" dirty="0"/>
              <a:t>Asset Additions</a:t>
            </a:r>
          </a:p>
        </p:txBody>
      </p:sp>
      <p:sp>
        <p:nvSpPr>
          <p:cNvPr id="6" name="Rectangle 13"/>
          <p:cNvSpPr>
            <a:spLocks noChangeArrowheads="1"/>
          </p:cNvSpPr>
          <p:nvPr/>
        </p:nvSpPr>
        <p:spPr bwMode="auto">
          <a:xfrm>
            <a:off x="7578553" y="430026"/>
            <a:ext cx="3052822"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p>
          <a:p>
            <a:pPr marL="0" indent="0">
              <a:buNone/>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marL="0" indent="0">
              <a:buNone/>
            </a:pPr>
            <a:endParaRPr lang="en-US" altLang="en-US" sz="1292" dirty="0"/>
          </a:p>
        </p:txBody>
      </p:sp>
      <p:sp>
        <p:nvSpPr>
          <p:cNvPr id="11" name="Rectangle 22"/>
          <p:cNvSpPr>
            <a:spLocks noChangeArrowheads="1"/>
          </p:cNvSpPr>
          <p:nvPr/>
        </p:nvSpPr>
        <p:spPr bwMode="auto">
          <a:xfrm flipV="1">
            <a:off x="6132309" y="2732022"/>
            <a:ext cx="5481695" cy="27636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10690090" y="5624976"/>
            <a:ext cx="923914" cy="2432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Split Mass Additions (1/12)</a:t>
            </a:r>
          </a:p>
          <a:p>
            <a:endParaRPr lang="en-US" altLang="en-US" sz="1477" b="1" dirty="0">
              <a:latin typeface="+mj-lt"/>
            </a:endParaRPr>
          </a:p>
        </p:txBody>
      </p:sp>
      <p:sp>
        <p:nvSpPr>
          <p:cNvPr id="16"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b="1" u="sng" dirty="0">
              <a:latin typeface="+mj-lt"/>
            </a:endParaRPr>
          </a:p>
          <a:p>
            <a:pPr marL="0" indent="0">
              <a:buNone/>
            </a:pPr>
            <a:r>
              <a:rPr lang="en-US" altLang="en-US" sz="1292" b="1" u="sng" dirty="0">
                <a:latin typeface="+mj-lt"/>
              </a:rPr>
              <a:t>Responsibility:</a:t>
            </a:r>
          </a:p>
          <a:p>
            <a:pPr marL="0" indent="0">
              <a:buNone/>
            </a:pPr>
            <a:r>
              <a:rPr lang="en-US" altLang="en-US" sz="1292" dirty="0">
                <a:latin typeface="+mj-lt"/>
              </a:rPr>
              <a:t>TDC Fixed Asset Operator/ </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marL="0" indent="0">
              <a:buNone/>
            </a:pPr>
            <a:r>
              <a:rPr lang="en-US" altLang="en-US" sz="1292" dirty="0">
                <a:latin typeface="+mj-lt"/>
              </a:rPr>
              <a:t>If you would like to split a mass addition line into multiple line by the number of units, follow the steps in this section.</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Mass Additions &gt; </a:t>
            </a:r>
            <a:br>
              <a:rPr lang="en-US" altLang="en-US" sz="1292" dirty="0">
                <a:latin typeface="+mj-lt"/>
              </a:rPr>
            </a:br>
            <a:r>
              <a:rPr lang="en-US" altLang="en-US" sz="1292" dirty="0">
                <a:latin typeface="+mj-lt"/>
              </a:rPr>
              <a:t>Prepare Mass Additions</a:t>
            </a:r>
            <a:r>
              <a:rPr lang="en-US" altLang="zh-TW" sz="1292" dirty="0">
                <a:latin typeface="+mj-lt"/>
              </a:rPr>
              <a:t>.</a:t>
            </a:r>
            <a:r>
              <a:rPr lang="en-US" altLang="en-US" sz="1292" dirty="0">
                <a:latin typeface="+mj-lt"/>
              </a:rPr>
              <a:t> </a:t>
            </a:r>
          </a:p>
          <a:p>
            <a:pPr>
              <a:buFont typeface="Wingdings" panose="05000000000000000000" pitchFamily="2" charset="2"/>
              <a:buAutoNum type="arabicPeriod"/>
            </a:pPr>
            <a:r>
              <a:rPr lang="en-US" altLang="en-US" sz="1292" dirty="0">
                <a:latin typeface="+mj-lt"/>
              </a:rPr>
              <a:t>Enter any search criteria to search for the mass addition lines</a:t>
            </a:r>
            <a:r>
              <a:rPr lang="en-US" altLang="zh-TW" sz="1292" dirty="0">
                <a:latin typeface="+mj-lt"/>
              </a:rPr>
              <a:t>.</a:t>
            </a:r>
          </a:p>
          <a:p>
            <a:pPr>
              <a:buFont typeface="Wingdings" panose="05000000000000000000" pitchFamily="2" charset="2"/>
              <a:buAutoNum type="arabicPeriod"/>
            </a:pPr>
            <a:r>
              <a:rPr lang="en-US" altLang="zh-TW" sz="1292" dirty="0">
                <a:latin typeface="+mj-lt"/>
              </a:rPr>
              <a:t>Click “Find”.</a:t>
            </a:r>
            <a:br>
              <a:rPr lang="en-US" altLang="en-US" sz="1292" dirty="0">
                <a:latin typeface="+mj-lt"/>
              </a:rPr>
            </a:b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8" name="AutoShape 18"/>
          <p:cNvSpPr>
            <a:spLocks noChangeArrowheads="1"/>
          </p:cNvSpPr>
          <p:nvPr/>
        </p:nvSpPr>
        <p:spPr bwMode="auto">
          <a:xfrm>
            <a:off x="5610623" y="251673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19" name="AutoShape 18"/>
          <p:cNvSpPr>
            <a:spLocks noChangeArrowheads="1"/>
          </p:cNvSpPr>
          <p:nvPr/>
        </p:nvSpPr>
        <p:spPr bwMode="auto">
          <a:xfrm>
            <a:off x="11115437" y="590136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Tree>
    <p:extLst>
      <p:ext uri="{BB962C8B-B14F-4D97-AF65-F5344CB8AC3E}">
        <p14:creationId xmlns:p14="http://schemas.microsoft.com/office/powerpoint/2010/main" val="36270507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65732" y="3715868"/>
            <a:ext cx="7100630" cy="2612059"/>
          </a:xfrm>
          <a:prstGeom prst="rect">
            <a:avLst/>
          </a:prstGeom>
        </p:spPr>
      </p:pic>
      <p:sp>
        <p:nvSpPr>
          <p:cNvPr id="2" name="Title 1"/>
          <p:cNvSpPr>
            <a:spLocks noGrp="1"/>
          </p:cNvSpPr>
          <p:nvPr>
            <p:ph type="title"/>
          </p:nvPr>
        </p:nvSpPr>
        <p:spPr/>
        <p:txBody>
          <a:bodyPr/>
          <a:lstStyle/>
          <a:p>
            <a:r>
              <a:rPr lang="en-US" dirty="0"/>
              <a:t>Asset Additions</a:t>
            </a:r>
          </a:p>
        </p:txBody>
      </p:sp>
      <p:sp>
        <p:nvSpPr>
          <p:cNvPr id="5" name="Rectangle 3"/>
          <p:cNvSpPr txBox="1">
            <a:spLocks noChangeArrowheads="1"/>
          </p:cNvSpPr>
          <p:nvPr/>
        </p:nvSpPr>
        <p:spPr>
          <a:xfrm>
            <a:off x="1900238" y="1231901"/>
            <a:ext cx="7415212" cy="380891"/>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tabLst>
                <a:tab pos="5029200" algn="r"/>
              </a:tabLst>
              <a:defRPr lang="en-US" sz="1200" b="1" kern="120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ltLang="en-US" sz="1477" b="1" dirty="0"/>
          </a:p>
        </p:txBody>
      </p:sp>
      <p:sp>
        <p:nvSpPr>
          <p:cNvPr id="8" name="Rectangle 22"/>
          <p:cNvSpPr>
            <a:spLocks noChangeArrowheads="1"/>
          </p:cNvSpPr>
          <p:nvPr/>
        </p:nvSpPr>
        <p:spPr bwMode="auto">
          <a:xfrm flipV="1">
            <a:off x="9734260" y="4404812"/>
            <a:ext cx="462685" cy="19489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3948074" y="4404812"/>
            <a:ext cx="6812290" cy="19489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cxnSp>
        <p:nvCxnSpPr>
          <p:cNvPr id="15" name="Straight Arrow Connector 14"/>
          <p:cNvCxnSpPr>
            <a:endCxn id="10" idx="2"/>
          </p:cNvCxnSpPr>
          <p:nvPr/>
        </p:nvCxnSpPr>
        <p:spPr>
          <a:xfrm flipV="1">
            <a:off x="5370456" y="3532810"/>
            <a:ext cx="2415798" cy="2426702"/>
          </a:xfrm>
          <a:prstGeom prst="straightConnector1">
            <a:avLst/>
          </a:prstGeom>
          <a:ln>
            <a:solidFill>
              <a:srgbClr val="DA291C"/>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22"/>
          <p:cNvSpPr>
            <a:spLocks noChangeArrowheads="1"/>
          </p:cNvSpPr>
          <p:nvPr/>
        </p:nvSpPr>
        <p:spPr bwMode="auto">
          <a:xfrm flipV="1">
            <a:off x="4866586" y="5959511"/>
            <a:ext cx="1026214" cy="21721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Split Mass Additions (2/3)</a:t>
            </a:r>
            <a:endParaRPr lang="en-US" altLang="en-US" sz="1477" b="1" dirty="0"/>
          </a:p>
          <a:p>
            <a:endParaRPr lang="en-US" altLang="en-US" sz="1477" b="1" dirty="0">
              <a:latin typeface="+mj-lt"/>
            </a:endParaRPr>
          </a:p>
        </p:txBody>
      </p:sp>
      <p:sp>
        <p:nvSpPr>
          <p:cNvPr id="18" name="Rectangle 13"/>
          <p:cNvSpPr>
            <a:spLocks noChangeArrowheads="1"/>
          </p:cNvSpPr>
          <p:nvPr/>
        </p:nvSpPr>
        <p:spPr bwMode="auto">
          <a:xfrm>
            <a:off x="469900" y="1493520"/>
            <a:ext cx="4924136" cy="1983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4"/>
            </a:pPr>
            <a:r>
              <a:rPr lang="en-US" altLang="en-US" sz="1292" dirty="0">
                <a:latin typeface="+mj-lt"/>
              </a:rPr>
              <a:t>Select a multiple-unit mass addition line.</a:t>
            </a:r>
            <a:br>
              <a:rPr lang="en-US" altLang="en-US" sz="1292" dirty="0">
                <a:latin typeface="+mj-lt"/>
              </a:rPr>
            </a:br>
            <a:r>
              <a:rPr lang="en-US" altLang="en-US" sz="1292" i="1" u="sng" dirty="0">
                <a:latin typeface="+mj-lt"/>
              </a:rPr>
              <a:t>Note:</a:t>
            </a:r>
            <a:r>
              <a:rPr lang="en-US" altLang="en-US" sz="1292" i="1" dirty="0">
                <a:latin typeface="+mj-lt"/>
              </a:rPr>
              <a:t> Unit are copied from PO-matched invoices only and the unit invoiced must be an integer. Otherwise, Oracle defaults an unit = 1 to the mass addition line.</a:t>
            </a:r>
          </a:p>
          <a:p>
            <a:pPr>
              <a:buFont typeface="Wingdings" panose="05000000000000000000" pitchFamily="2" charset="2"/>
              <a:buAutoNum type="arabicPeriod" startAt="4"/>
            </a:pPr>
            <a:r>
              <a:rPr lang="en-US" altLang="zh-TW" sz="1292" dirty="0">
                <a:latin typeface="+mj-lt"/>
              </a:rPr>
              <a:t>Click “Split”. </a:t>
            </a:r>
          </a:p>
          <a:p>
            <a:pPr>
              <a:buFont typeface="Wingdings" panose="05000000000000000000" pitchFamily="2" charset="2"/>
              <a:buAutoNum type="arabicPeriod" startAt="4"/>
            </a:pPr>
            <a:r>
              <a:rPr lang="en-US" altLang="en-US" sz="1292" dirty="0">
                <a:latin typeface="+mj-lt"/>
              </a:rPr>
              <a:t>Click “OK” to confirm splitting the mass addition line.</a:t>
            </a:r>
            <a:br>
              <a:rPr lang="en-US" altLang="en-US" sz="1292" dirty="0">
                <a:latin typeface="+mj-lt"/>
              </a:rPr>
            </a:b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9" name="AutoShape 18"/>
          <p:cNvSpPr>
            <a:spLocks noChangeArrowheads="1"/>
          </p:cNvSpPr>
          <p:nvPr/>
        </p:nvSpPr>
        <p:spPr bwMode="auto">
          <a:xfrm>
            <a:off x="3384655" y="426902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4</a:t>
            </a:r>
            <a:endParaRPr lang="en-AU" altLang="en-US" sz="1200" dirty="0">
              <a:solidFill>
                <a:schemeClr val="bg1"/>
              </a:solidFill>
            </a:endParaRPr>
          </a:p>
        </p:txBody>
      </p:sp>
      <p:pic>
        <p:nvPicPr>
          <p:cNvPr id="10" name="Picture 9"/>
          <p:cNvPicPr>
            <a:picLocks noChangeAspect="1"/>
          </p:cNvPicPr>
          <p:nvPr/>
        </p:nvPicPr>
        <p:blipFill>
          <a:blip r:embed="rId3"/>
          <a:stretch>
            <a:fillRect/>
          </a:stretch>
        </p:blipFill>
        <p:spPr>
          <a:xfrm>
            <a:off x="6365001" y="2298263"/>
            <a:ext cx="2842506" cy="1234547"/>
          </a:xfrm>
          <a:prstGeom prst="rect">
            <a:avLst/>
          </a:prstGeom>
        </p:spPr>
      </p:pic>
      <p:sp>
        <p:nvSpPr>
          <p:cNvPr id="20" name="Rectangle 22"/>
          <p:cNvSpPr>
            <a:spLocks noChangeArrowheads="1"/>
          </p:cNvSpPr>
          <p:nvPr/>
        </p:nvSpPr>
        <p:spPr bwMode="auto">
          <a:xfrm flipV="1">
            <a:off x="7859167" y="3055785"/>
            <a:ext cx="499742" cy="27854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AutoShape 18"/>
          <p:cNvSpPr>
            <a:spLocks noChangeArrowheads="1"/>
          </p:cNvSpPr>
          <p:nvPr/>
        </p:nvSpPr>
        <p:spPr bwMode="auto">
          <a:xfrm>
            <a:off x="4385589" y="571949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5</a:t>
            </a:r>
            <a:endParaRPr lang="en-AU" altLang="en-US" sz="1200" dirty="0">
              <a:solidFill>
                <a:schemeClr val="bg1"/>
              </a:solidFill>
            </a:endParaRPr>
          </a:p>
        </p:txBody>
      </p:sp>
      <p:sp>
        <p:nvSpPr>
          <p:cNvPr id="22" name="AutoShape 18"/>
          <p:cNvSpPr>
            <a:spLocks noChangeArrowheads="1"/>
          </p:cNvSpPr>
          <p:nvPr/>
        </p:nvSpPr>
        <p:spPr bwMode="auto">
          <a:xfrm>
            <a:off x="7354219" y="294170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6</a:t>
            </a:r>
            <a:endParaRPr lang="en-AU" altLang="en-US" sz="1200" dirty="0">
              <a:solidFill>
                <a:schemeClr val="bg1"/>
              </a:solidFill>
            </a:endParaRPr>
          </a:p>
        </p:txBody>
      </p:sp>
    </p:spTree>
    <p:extLst>
      <p:ext uri="{BB962C8B-B14F-4D97-AF65-F5344CB8AC3E}">
        <p14:creationId xmlns:p14="http://schemas.microsoft.com/office/powerpoint/2010/main" val="26652955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461219" y="4553528"/>
            <a:ext cx="2229924" cy="1200728"/>
          </a:xfrm>
          <a:prstGeom prst="rect">
            <a:avLst/>
          </a:prstGeom>
        </p:spPr>
      </p:pic>
      <p:pic>
        <p:nvPicPr>
          <p:cNvPr id="7" name="Picture 6"/>
          <p:cNvPicPr>
            <a:picLocks noChangeAspect="1"/>
          </p:cNvPicPr>
          <p:nvPr/>
        </p:nvPicPr>
        <p:blipFill>
          <a:blip r:embed="rId3"/>
          <a:stretch>
            <a:fillRect/>
          </a:stretch>
        </p:blipFill>
        <p:spPr>
          <a:xfrm>
            <a:off x="2297132" y="4277994"/>
            <a:ext cx="5684346" cy="2097407"/>
          </a:xfrm>
          <a:prstGeom prst="rect">
            <a:avLst/>
          </a:prstGeom>
        </p:spPr>
      </p:pic>
      <p:sp>
        <p:nvSpPr>
          <p:cNvPr id="2" name="Title 1"/>
          <p:cNvSpPr>
            <a:spLocks noGrp="1"/>
          </p:cNvSpPr>
          <p:nvPr>
            <p:ph type="title"/>
          </p:nvPr>
        </p:nvSpPr>
        <p:spPr/>
        <p:txBody>
          <a:bodyPr/>
          <a:lstStyle/>
          <a:p>
            <a:r>
              <a:rPr lang="en-US" altLang="en-US" dirty="0"/>
              <a:t>Asset Additions</a:t>
            </a:r>
            <a:endParaRPr lang="en-US" dirty="0"/>
          </a:p>
        </p:txBody>
      </p:sp>
      <p:sp>
        <p:nvSpPr>
          <p:cNvPr id="6" name="Rectangle 13"/>
          <p:cNvSpPr>
            <a:spLocks noChangeArrowheads="1"/>
          </p:cNvSpPr>
          <p:nvPr/>
        </p:nvSpPr>
        <p:spPr bwMode="auto">
          <a:xfrm>
            <a:off x="1851546" y="1612900"/>
            <a:ext cx="8422755"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13" name="Rectangle 22"/>
          <p:cNvSpPr>
            <a:spLocks noChangeArrowheads="1"/>
          </p:cNvSpPr>
          <p:nvPr/>
        </p:nvSpPr>
        <p:spPr bwMode="auto">
          <a:xfrm flipV="1">
            <a:off x="3032760" y="6065617"/>
            <a:ext cx="971213" cy="22347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22"/>
          <p:cNvSpPr>
            <a:spLocks noChangeArrowheads="1"/>
          </p:cNvSpPr>
          <p:nvPr/>
        </p:nvSpPr>
        <p:spPr bwMode="auto">
          <a:xfrm flipV="1">
            <a:off x="4990902" y="4834003"/>
            <a:ext cx="824740" cy="1475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cxnSp>
        <p:nvCxnSpPr>
          <p:cNvPr id="18" name="Straight Arrow Connector 17"/>
          <p:cNvCxnSpPr>
            <a:stCxn id="13" idx="3"/>
            <a:endCxn id="10" idx="1"/>
          </p:cNvCxnSpPr>
          <p:nvPr/>
        </p:nvCxnSpPr>
        <p:spPr>
          <a:xfrm flipV="1">
            <a:off x="4003973" y="5153892"/>
            <a:ext cx="4457246" cy="1023460"/>
          </a:xfrm>
          <a:prstGeom prst="straightConnector1">
            <a:avLst/>
          </a:prstGeom>
          <a:ln w="25400">
            <a:solidFill>
              <a:srgbClr val="DA291C"/>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22"/>
          <p:cNvSpPr>
            <a:spLocks noChangeArrowheads="1"/>
          </p:cNvSpPr>
          <p:nvPr/>
        </p:nvSpPr>
        <p:spPr bwMode="auto">
          <a:xfrm flipV="1">
            <a:off x="9366437" y="5306143"/>
            <a:ext cx="610468" cy="2822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Split Mass Addition (3/3)</a:t>
            </a:r>
            <a:endParaRPr lang="en-US" altLang="en-US" sz="1477" b="1" dirty="0"/>
          </a:p>
          <a:p>
            <a:endParaRPr lang="en-US" altLang="en-US" sz="1477" b="1" dirty="0">
              <a:latin typeface="+mj-lt"/>
            </a:endParaRPr>
          </a:p>
        </p:txBody>
      </p:sp>
      <p:sp>
        <p:nvSpPr>
          <p:cNvPr id="22" name="Rectangle 13"/>
          <p:cNvSpPr>
            <a:spLocks noChangeArrowheads="1"/>
          </p:cNvSpPr>
          <p:nvPr/>
        </p:nvSpPr>
        <p:spPr bwMode="auto">
          <a:xfrm>
            <a:off x="469899" y="1493520"/>
            <a:ext cx="11220451"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7"/>
            </a:pPr>
            <a:r>
              <a:rPr lang="en-US" altLang="en-US" sz="1292" dirty="0">
                <a:latin typeface="+mj-lt"/>
              </a:rPr>
              <a:t>A pop up will be shown to confirm that the mass addition line was split. </a:t>
            </a:r>
            <a:r>
              <a:rPr lang="en-US" altLang="zh-TW" sz="1292" dirty="0">
                <a:latin typeface="+mj-lt"/>
              </a:rPr>
              <a:t>Click “OK” to acknowledge.</a:t>
            </a: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r>
              <a:rPr lang="en-US" altLang="zh-TW" sz="1292" dirty="0">
                <a:latin typeface="+mj-lt"/>
              </a:rPr>
              <a:t>To </a:t>
            </a:r>
            <a:r>
              <a:rPr lang="en-US" altLang="zh-TW" sz="1292" dirty="0" err="1">
                <a:latin typeface="+mj-lt"/>
              </a:rPr>
              <a:t>unsplit</a:t>
            </a:r>
            <a:r>
              <a:rPr lang="en-US" altLang="zh-TW" sz="1292" dirty="0">
                <a:latin typeface="+mj-lt"/>
              </a:rPr>
              <a:t> a mass addition line, query the mass addition line in “SPLIT” queue. </a:t>
            </a:r>
          </a:p>
          <a:p>
            <a:pPr>
              <a:buFont typeface="Wingdings" panose="05000000000000000000" pitchFamily="2" charset="2"/>
              <a:buAutoNum type="arabicPeriod" startAt="7"/>
            </a:pPr>
            <a:r>
              <a:rPr lang="en-US" altLang="zh-TW" sz="1292" dirty="0">
                <a:latin typeface="+mj-lt"/>
              </a:rPr>
              <a:t>Click “Undo Split”. </a:t>
            </a:r>
          </a:p>
          <a:p>
            <a:pPr>
              <a:buFont typeface="Wingdings" panose="05000000000000000000" pitchFamily="2" charset="2"/>
              <a:buAutoNum type="arabicPeriod" startAt="7"/>
            </a:pPr>
            <a:r>
              <a:rPr lang="en-US" altLang="en-US" sz="1292" dirty="0">
                <a:latin typeface="+mj-lt"/>
              </a:rPr>
              <a:t>Click “OK” to confirm to undo the split.</a:t>
            </a:r>
          </a:p>
        </p:txBody>
      </p:sp>
      <p:pic>
        <p:nvPicPr>
          <p:cNvPr id="3" name="Picture 2"/>
          <p:cNvPicPr>
            <a:picLocks noChangeAspect="1"/>
          </p:cNvPicPr>
          <p:nvPr/>
        </p:nvPicPr>
        <p:blipFill>
          <a:blip r:embed="rId4"/>
          <a:stretch>
            <a:fillRect/>
          </a:stretch>
        </p:blipFill>
        <p:spPr>
          <a:xfrm>
            <a:off x="3853531" y="1983163"/>
            <a:ext cx="3802710" cy="1318374"/>
          </a:xfrm>
          <a:prstGeom prst="rect">
            <a:avLst/>
          </a:prstGeom>
        </p:spPr>
      </p:pic>
      <p:sp>
        <p:nvSpPr>
          <p:cNvPr id="23" name="Rectangle 22"/>
          <p:cNvSpPr>
            <a:spLocks noChangeArrowheads="1"/>
          </p:cNvSpPr>
          <p:nvPr/>
        </p:nvSpPr>
        <p:spPr bwMode="auto">
          <a:xfrm flipV="1">
            <a:off x="6977525" y="2794473"/>
            <a:ext cx="610468" cy="34917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6428359" y="267717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7</a:t>
            </a:r>
            <a:endParaRPr lang="en-AU" altLang="en-US" sz="1200" dirty="0">
              <a:solidFill>
                <a:schemeClr val="bg1"/>
              </a:solidFill>
            </a:endParaRPr>
          </a:p>
        </p:txBody>
      </p:sp>
      <p:sp>
        <p:nvSpPr>
          <p:cNvPr id="25" name="AutoShape 18"/>
          <p:cNvSpPr>
            <a:spLocks noChangeArrowheads="1"/>
          </p:cNvSpPr>
          <p:nvPr/>
        </p:nvSpPr>
        <p:spPr bwMode="auto">
          <a:xfrm>
            <a:off x="2656591" y="558844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9</a:t>
            </a:r>
            <a:endParaRPr lang="en-AU" altLang="en-US" sz="1200" dirty="0">
              <a:solidFill>
                <a:schemeClr val="bg1"/>
              </a:solidFill>
            </a:endParaRPr>
          </a:p>
        </p:txBody>
      </p:sp>
      <p:sp>
        <p:nvSpPr>
          <p:cNvPr id="26" name="AutoShape 18"/>
          <p:cNvSpPr>
            <a:spLocks noChangeArrowheads="1"/>
          </p:cNvSpPr>
          <p:nvPr/>
        </p:nvSpPr>
        <p:spPr bwMode="auto">
          <a:xfrm>
            <a:off x="4498813" y="471005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8</a:t>
            </a:r>
            <a:endParaRPr lang="en-AU" altLang="en-US" sz="1200" dirty="0">
              <a:solidFill>
                <a:schemeClr val="bg1"/>
              </a:solidFill>
            </a:endParaRPr>
          </a:p>
        </p:txBody>
      </p:sp>
      <p:sp>
        <p:nvSpPr>
          <p:cNvPr id="28" name="AutoShape 18"/>
          <p:cNvSpPr>
            <a:spLocks noChangeArrowheads="1"/>
          </p:cNvSpPr>
          <p:nvPr/>
        </p:nvSpPr>
        <p:spPr bwMode="auto">
          <a:xfrm>
            <a:off x="8847430" y="520126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10</a:t>
            </a:r>
            <a:endParaRPr lang="en-AU" altLang="en-US" sz="1200" dirty="0">
              <a:solidFill>
                <a:schemeClr val="bg1"/>
              </a:solidFill>
            </a:endParaRPr>
          </a:p>
        </p:txBody>
      </p:sp>
    </p:spTree>
    <p:extLst>
      <p:ext uri="{BB962C8B-B14F-4D97-AF65-F5344CB8AC3E}">
        <p14:creationId xmlns:p14="http://schemas.microsoft.com/office/powerpoint/2010/main" val="9316347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Add Mass Addition Lines to Existing Asset</a:t>
            </a:r>
            <a:endParaRPr lang="en-US" dirty="0"/>
          </a:p>
        </p:txBody>
      </p:sp>
    </p:spTree>
    <p:extLst>
      <p:ext uri="{BB962C8B-B14F-4D97-AF65-F5344CB8AC3E}">
        <p14:creationId xmlns:p14="http://schemas.microsoft.com/office/powerpoint/2010/main" val="13084209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Asset Additions</a:t>
            </a:r>
          </a:p>
        </p:txBody>
      </p:sp>
      <p:sp>
        <p:nvSpPr>
          <p:cNvPr id="15" name="Rectangle 3"/>
          <p:cNvSpPr txBox="1">
            <a:spLocks noChangeArrowheads="1"/>
          </p:cNvSpPr>
          <p:nvPr/>
        </p:nvSpPr>
        <p:spPr>
          <a:xfrm>
            <a:off x="469899" y="1189249"/>
            <a:ext cx="7270173"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Add Mass Addition Lines to Existing Asset (</a:t>
            </a:r>
            <a:r>
              <a:rPr lang="en-US" altLang="zh-TW" sz="1477" b="1" dirty="0">
                <a:latin typeface="+mj-lt"/>
              </a:rPr>
              <a:t>1</a:t>
            </a:r>
            <a:r>
              <a:rPr lang="en-US" altLang="en-US" sz="1477" b="1" dirty="0">
                <a:latin typeface="+mj-lt"/>
              </a:rPr>
              <a:t>/12)</a:t>
            </a:r>
          </a:p>
          <a:p>
            <a:endParaRPr lang="en-US" altLang="en-US" sz="1477" b="1" dirty="0">
              <a:latin typeface="+mj-lt"/>
            </a:endParaRPr>
          </a:p>
        </p:txBody>
      </p:sp>
      <p:sp>
        <p:nvSpPr>
          <p:cNvPr id="16"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0" indent="0">
              <a:buNone/>
            </a:pPr>
            <a:r>
              <a:rPr lang="en-US" altLang="en-US" sz="1292" b="1" u="sng" dirty="0">
                <a:latin typeface="+mj-lt"/>
              </a:rPr>
              <a:t>Responsibility:</a:t>
            </a:r>
          </a:p>
          <a:p>
            <a:pPr marL="0" indent="0">
              <a:buNone/>
            </a:pPr>
            <a:r>
              <a:rPr lang="en-US" altLang="en-US" sz="1292" dirty="0">
                <a:latin typeface="+mj-lt"/>
              </a:rPr>
              <a:t>TDC Fixed Assets Operator</a:t>
            </a:r>
          </a:p>
          <a:p>
            <a:pPr marL="0" indent="0">
              <a:buNone/>
            </a:pPr>
            <a:r>
              <a:rPr lang="en-US" altLang="en-US" sz="1292" dirty="0">
                <a:latin typeface="+mj-lt"/>
              </a:rPr>
              <a:t>TDC Fixed Assets </a:t>
            </a:r>
            <a:r>
              <a:rPr lang="en-US" altLang="en-US" sz="1292" dirty="0" err="1">
                <a:latin typeface="+mj-lt"/>
              </a:rPr>
              <a:t>Superuser</a:t>
            </a:r>
            <a:endParaRPr lang="en-US" altLang="en-US" sz="1292" dirty="0">
              <a:latin typeface="+mj-lt"/>
            </a:endParaRPr>
          </a:p>
          <a:p>
            <a:pPr marL="0" indent="0">
              <a:buNone/>
            </a:pPr>
            <a:endParaRPr lang="en-US" altLang="en-US" sz="1292" dirty="0">
              <a:latin typeface="+mj-lt"/>
            </a:endParaRPr>
          </a:p>
          <a:p>
            <a:pPr marL="0" indent="0">
              <a:buNone/>
            </a:pPr>
            <a:r>
              <a:rPr lang="en-US" altLang="en-US" sz="1292" dirty="0">
                <a:latin typeface="+mj-lt"/>
              </a:rPr>
              <a:t>If you would like to add a mass addition line to an existing asset in the asset register to increase the cost of the asset, follow the steps in this section.</a:t>
            </a: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Mass Additions &gt; </a:t>
            </a:r>
            <a:br>
              <a:rPr lang="en-US" altLang="en-US" sz="1292" dirty="0">
                <a:latin typeface="+mj-lt"/>
              </a:rPr>
            </a:br>
            <a:r>
              <a:rPr lang="en-US" altLang="en-US" sz="1292" dirty="0">
                <a:latin typeface="+mj-lt"/>
              </a:rPr>
              <a:t>Prepare Mass Additions</a:t>
            </a:r>
            <a:r>
              <a:rPr lang="en-US" altLang="zh-TW" sz="1292" dirty="0">
                <a:latin typeface="+mj-lt"/>
              </a:rPr>
              <a:t>.</a:t>
            </a:r>
            <a:r>
              <a:rPr lang="en-US" altLang="en-US" sz="1292" dirty="0">
                <a:latin typeface="+mj-lt"/>
              </a:rPr>
              <a:t> </a:t>
            </a:r>
          </a:p>
          <a:p>
            <a:pPr>
              <a:buFont typeface="Wingdings" panose="05000000000000000000" pitchFamily="2" charset="2"/>
              <a:buAutoNum type="arabicPeriod"/>
            </a:pPr>
            <a:r>
              <a:rPr lang="en-US" altLang="en-US" sz="1292" dirty="0">
                <a:latin typeface="+mj-lt"/>
              </a:rPr>
              <a:t>Enter any search criteria to search for the mass addition lines</a:t>
            </a:r>
            <a:r>
              <a:rPr lang="en-US" altLang="zh-TW" sz="1292" dirty="0">
                <a:latin typeface="+mj-lt"/>
              </a:rPr>
              <a:t>.</a:t>
            </a:r>
          </a:p>
          <a:p>
            <a:pPr>
              <a:buFont typeface="Wingdings" panose="05000000000000000000" pitchFamily="2" charset="2"/>
              <a:buAutoNum type="arabicPeriod"/>
            </a:pPr>
            <a:r>
              <a:rPr lang="en-US" altLang="zh-TW" sz="1292" dirty="0">
                <a:latin typeface="+mj-lt"/>
              </a:rPr>
              <a:t>Click “Find”.</a:t>
            </a:r>
          </a:p>
          <a:p>
            <a:pPr>
              <a:buFont typeface="Wingdings" panose="05000000000000000000" pitchFamily="2" charset="2"/>
              <a:buAutoNum type="arabicPeriod"/>
            </a:pPr>
            <a:endParaRPr lang="en-US" altLang="en-US" sz="1292" dirty="0">
              <a:latin typeface="+mj-lt"/>
            </a:endParaRPr>
          </a:p>
          <a:p>
            <a:pPr marL="0" indent="0">
              <a:buNone/>
            </a:pPr>
            <a:r>
              <a:rPr lang="en-US" altLang="en-US" sz="1292" u="sng" dirty="0">
                <a:latin typeface="+mj-lt"/>
              </a:rPr>
              <a:t>Note</a:t>
            </a:r>
            <a:r>
              <a:rPr lang="en-US" altLang="en-US" sz="1292" dirty="0">
                <a:latin typeface="+mj-lt"/>
              </a:rPr>
              <a:t>: Lines in POST queue cannot be added to an existing asset</a:t>
            </a: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pic>
        <p:nvPicPr>
          <p:cNvPr id="18" name="Picture 17"/>
          <p:cNvPicPr>
            <a:picLocks noChangeAspect="1"/>
          </p:cNvPicPr>
          <p:nvPr/>
        </p:nvPicPr>
        <p:blipFill>
          <a:blip r:embed="rId2"/>
          <a:stretch>
            <a:fillRect/>
          </a:stretch>
        </p:blipFill>
        <p:spPr>
          <a:xfrm>
            <a:off x="5855854" y="1851076"/>
            <a:ext cx="6083353" cy="3696459"/>
          </a:xfrm>
          <a:prstGeom prst="rect">
            <a:avLst/>
          </a:prstGeom>
        </p:spPr>
      </p:pic>
      <p:sp>
        <p:nvSpPr>
          <p:cNvPr id="19" name="Rectangle 22"/>
          <p:cNvSpPr>
            <a:spLocks noChangeArrowheads="1"/>
          </p:cNvSpPr>
          <p:nvPr/>
        </p:nvSpPr>
        <p:spPr bwMode="auto">
          <a:xfrm flipV="1">
            <a:off x="6280091" y="2185860"/>
            <a:ext cx="5481695" cy="27636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Rectangle 22"/>
          <p:cNvSpPr>
            <a:spLocks noChangeArrowheads="1"/>
          </p:cNvSpPr>
          <p:nvPr/>
        </p:nvSpPr>
        <p:spPr bwMode="auto">
          <a:xfrm flipV="1">
            <a:off x="10837872" y="5078814"/>
            <a:ext cx="923914" cy="2432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AutoShape 18"/>
          <p:cNvSpPr>
            <a:spLocks noChangeArrowheads="1"/>
          </p:cNvSpPr>
          <p:nvPr/>
        </p:nvSpPr>
        <p:spPr bwMode="auto">
          <a:xfrm>
            <a:off x="5758405" y="197057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22" name="AutoShape 18"/>
          <p:cNvSpPr>
            <a:spLocks noChangeArrowheads="1"/>
          </p:cNvSpPr>
          <p:nvPr/>
        </p:nvSpPr>
        <p:spPr bwMode="auto">
          <a:xfrm>
            <a:off x="11263219" y="535520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Tree>
    <p:extLst>
      <p:ext uri="{BB962C8B-B14F-4D97-AF65-F5344CB8AC3E}">
        <p14:creationId xmlns:p14="http://schemas.microsoft.com/office/powerpoint/2010/main" val="3803982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14718" y="2863068"/>
            <a:ext cx="8096559" cy="2958612"/>
          </a:xfrm>
          <a:prstGeom prst="rect">
            <a:avLst/>
          </a:prstGeom>
        </p:spPr>
      </p:pic>
      <p:sp>
        <p:nvSpPr>
          <p:cNvPr id="11"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4"/>
            </a:pPr>
            <a:r>
              <a:rPr lang="en-US" altLang="en-US" sz="1292" dirty="0">
                <a:latin typeface="+mj-lt"/>
              </a:rPr>
              <a:t>Select a mass addition line.</a:t>
            </a:r>
          </a:p>
          <a:p>
            <a:pPr>
              <a:buFont typeface="Wingdings" panose="05000000000000000000" pitchFamily="2" charset="2"/>
              <a:buAutoNum type="arabicPeriod" startAt="4"/>
            </a:pPr>
            <a:r>
              <a:rPr lang="en-US" altLang="en-US" sz="1292" dirty="0">
                <a:latin typeface="+mj-lt"/>
              </a:rPr>
              <a:t>Click “Add to Asset”.</a:t>
            </a: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marL="0" indent="0">
              <a:buNone/>
            </a:pPr>
            <a:endParaRPr lang="en-US" altLang="en-US" sz="1292" dirty="0">
              <a:latin typeface="+mj-lt"/>
            </a:endParaRPr>
          </a:p>
        </p:txBody>
      </p:sp>
      <p:sp>
        <p:nvSpPr>
          <p:cNvPr id="2" name="Title 1"/>
          <p:cNvSpPr>
            <a:spLocks noGrp="1"/>
          </p:cNvSpPr>
          <p:nvPr>
            <p:ph type="title"/>
          </p:nvPr>
        </p:nvSpPr>
        <p:spPr/>
        <p:txBody>
          <a:bodyPr/>
          <a:lstStyle/>
          <a:p>
            <a:r>
              <a:rPr lang="en-US" dirty="0"/>
              <a:t>Asset Additions</a:t>
            </a:r>
          </a:p>
        </p:txBody>
      </p:sp>
      <p:sp>
        <p:nvSpPr>
          <p:cNvPr id="8" name="Rectangle 22"/>
          <p:cNvSpPr>
            <a:spLocks noChangeArrowheads="1"/>
          </p:cNvSpPr>
          <p:nvPr/>
        </p:nvSpPr>
        <p:spPr bwMode="auto">
          <a:xfrm flipV="1">
            <a:off x="2269520" y="3433646"/>
            <a:ext cx="7788880" cy="21526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4647341" y="5403213"/>
            <a:ext cx="1668618" cy="29057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3"/>
          <p:cNvSpPr txBox="1">
            <a:spLocks noChangeArrowheads="1"/>
          </p:cNvSpPr>
          <p:nvPr/>
        </p:nvSpPr>
        <p:spPr>
          <a:xfrm>
            <a:off x="469900" y="1189249"/>
            <a:ext cx="77689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Add Mass Addition Lines to Existing Asset (2/6)</a:t>
            </a:r>
            <a:endParaRPr lang="en-US" altLang="en-US" sz="1477" b="1" dirty="0">
              <a:latin typeface="+mj-lt"/>
            </a:endParaRPr>
          </a:p>
        </p:txBody>
      </p:sp>
      <p:sp>
        <p:nvSpPr>
          <p:cNvPr id="14" name="AutoShape 18"/>
          <p:cNvSpPr>
            <a:spLocks noChangeArrowheads="1"/>
          </p:cNvSpPr>
          <p:nvPr/>
        </p:nvSpPr>
        <p:spPr bwMode="auto">
          <a:xfrm>
            <a:off x="1761201" y="330275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4</a:t>
            </a:r>
            <a:endParaRPr lang="en-AU" altLang="en-US" sz="1200" dirty="0">
              <a:solidFill>
                <a:schemeClr val="bg1"/>
              </a:solidFill>
            </a:endParaRPr>
          </a:p>
        </p:txBody>
      </p:sp>
      <p:sp>
        <p:nvSpPr>
          <p:cNvPr id="15" name="AutoShape 18"/>
          <p:cNvSpPr>
            <a:spLocks noChangeArrowheads="1"/>
          </p:cNvSpPr>
          <p:nvPr/>
        </p:nvSpPr>
        <p:spPr bwMode="auto">
          <a:xfrm>
            <a:off x="4354368" y="557697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5</a:t>
            </a:r>
            <a:endParaRPr lang="en-AU" altLang="en-US" sz="1200" dirty="0">
              <a:solidFill>
                <a:schemeClr val="bg1"/>
              </a:solidFill>
            </a:endParaRPr>
          </a:p>
        </p:txBody>
      </p:sp>
    </p:spTree>
    <p:extLst>
      <p:ext uri="{BB962C8B-B14F-4D97-AF65-F5344CB8AC3E}">
        <p14:creationId xmlns:p14="http://schemas.microsoft.com/office/powerpoint/2010/main" val="25079402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2530" y="2470976"/>
            <a:ext cx="7209145" cy="2728196"/>
          </a:xfrm>
          <a:prstGeom prst="rect">
            <a:avLst/>
          </a:prstGeom>
        </p:spPr>
      </p:pic>
      <p:sp>
        <p:nvSpPr>
          <p:cNvPr id="2" name="Title 1"/>
          <p:cNvSpPr>
            <a:spLocks noGrp="1"/>
          </p:cNvSpPr>
          <p:nvPr>
            <p:ph type="title"/>
          </p:nvPr>
        </p:nvSpPr>
        <p:spPr/>
        <p:txBody>
          <a:bodyPr/>
          <a:lstStyle/>
          <a:p>
            <a:r>
              <a:rPr lang="en-US" dirty="0"/>
              <a:t>Asset Additions</a:t>
            </a:r>
          </a:p>
        </p:txBody>
      </p:sp>
      <p:sp>
        <p:nvSpPr>
          <p:cNvPr id="8" name="Rectangle 22"/>
          <p:cNvSpPr>
            <a:spLocks noChangeArrowheads="1"/>
          </p:cNvSpPr>
          <p:nvPr/>
        </p:nvSpPr>
        <p:spPr bwMode="auto">
          <a:xfrm flipV="1">
            <a:off x="2519362" y="3009900"/>
            <a:ext cx="6992939" cy="12699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8401728" y="4712152"/>
            <a:ext cx="1170709" cy="32193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3"/>
          <p:cNvSpPr txBox="1">
            <a:spLocks noChangeArrowheads="1"/>
          </p:cNvSpPr>
          <p:nvPr/>
        </p:nvSpPr>
        <p:spPr>
          <a:xfrm>
            <a:off x="469900" y="1189249"/>
            <a:ext cx="7272060"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Add Mass Addition Lines to Existing Asset (3/6)</a:t>
            </a:r>
          </a:p>
          <a:p>
            <a:endParaRPr lang="en-US" altLang="en-US" sz="1477" b="1" dirty="0">
              <a:latin typeface="+mj-lt"/>
            </a:endParaRPr>
          </a:p>
        </p:txBody>
      </p:sp>
      <p:sp>
        <p:nvSpPr>
          <p:cNvPr id="11"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6"/>
            </a:pPr>
            <a:r>
              <a:rPr lang="en-US" altLang="en-US" sz="1292" dirty="0">
                <a:latin typeface="+mj-lt"/>
              </a:rPr>
              <a:t>Enter the search criteria to find the asset to which the mass addition line will be added.</a:t>
            </a:r>
          </a:p>
          <a:p>
            <a:pPr>
              <a:buFont typeface="Wingdings" panose="05000000000000000000" pitchFamily="2" charset="2"/>
              <a:buAutoNum type="arabicPeriod" startAt="6"/>
            </a:pPr>
            <a:r>
              <a:rPr lang="en-US" altLang="zh-TW" sz="1292" dirty="0">
                <a:latin typeface="+mj-lt"/>
              </a:rPr>
              <a:t>Click “Find”.</a:t>
            </a:r>
          </a:p>
          <a:p>
            <a:pPr>
              <a:buFont typeface="Wingdings" panose="05000000000000000000" pitchFamily="2" charset="2"/>
              <a:buAutoNum type="arabicPeriod" startAt="6"/>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4" name="AutoShape 18"/>
          <p:cNvSpPr>
            <a:spLocks noChangeArrowheads="1"/>
          </p:cNvSpPr>
          <p:nvPr/>
        </p:nvSpPr>
        <p:spPr bwMode="auto">
          <a:xfrm>
            <a:off x="1981612" y="283521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6</a:t>
            </a:r>
            <a:endParaRPr lang="en-AU" altLang="en-US" sz="1200" dirty="0">
              <a:solidFill>
                <a:schemeClr val="bg1"/>
              </a:solidFill>
            </a:endParaRPr>
          </a:p>
        </p:txBody>
      </p:sp>
      <p:sp>
        <p:nvSpPr>
          <p:cNvPr id="15" name="AutoShape 18"/>
          <p:cNvSpPr>
            <a:spLocks noChangeArrowheads="1"/>
          </p:cNvSpPr>
          <p:nvPr/>
        </p:nvSpPr>
        <p:spPr bwMode="auto">
          <a:xfrm>
            <a:off x="7920810" y="447891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7</a:t>
            </a:r>
            <a:endParaRPr lang="en-AU" altLang="en-US" sz="1200" dirty="0">
              <a:solidFill>
                <a:schemeClr val="bg1"/>
              </a:solidFill>
            </a:endParaRPr>
          </a:p>
        </p:txBody>
      </p:sp>
    </p:spTree>
    <p:extLst>
      <p:ext uri="{BB962C8B-B14F-4D97-AF65-F5344CB8AC3E}">
        <p14:creationId xmlns:p14="http://schemas.microsoft.com/office/powerpoint/2010/main" val="30105199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Process Mass Additions from AP</a:t>
            </a:r>
          </a:p>
          <a:p>
            <a:endParaRPr lang="en-US" dirty="0"/>
          </a:p>
        </p:txBody>
      </p:sp>
    </p:spTree>
    <p:extLst>
      <p:ext uri="{BB962C8B-B14F-4D97-AF65-F5344CB8AC3E}">
        <p14:creationId xmlns:p14="http://schemas.microsoft.com/office/powerpoint/2010/main" val="27381634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77663" y="2209887"/>
            <a:ext cx="7308213" cy="3459780"/>
          </a:xfrm>
          <a:prstGeom prst="rect">
            <a:avLst/>
          </a:prstGeom>
        </p:spPr>
      </p:pic>
      <p:sp>
        <p:nvSpPr>
          <p:cNvPr id="2" name="Title 1"/>
          <p:cNvSpPr>
            <a:spLocks noGrp="1"/>
          </p:cNvSpPr>
          <p:nvPr>
            <p:ph type="title"/>
          </p:nvPr>
        </p:nvSpPr>
        <p:spPr/>
        <p:txBody>
          <a:bodyPr/>
          <a:lstStyle/>
          <a:p>
            <a:r>
              <a:rPr lang="en-US" dirty="0"/>
              <a:t>Asset Additions</a:t>
            </a:r>
          </a:p>
        </p:txBody>
      </p:sp>
      <p:sp>
        <p:nvSpPr>
          <p:cNvPr id="6" name="Rectangle 13"/>
          <p:cNvSpPr>
            <a:spLocks noChangeArrowheads="1"/>
          </p:cNvSpPr>
          <p:nvPr/>
        </p:nvSpPr>
        <p:spPr bwMode="auto">
          <a:xfrm>
            <a:off x="1851547" y="1612900"/>
            <a:ext cx="8440217"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8" name="Rectangle 22"/>
          <p:cNvSpPr>
            <a:spLocks noChangeArrowheads="1"/>
          </p:cNvSpPr>
          <p:nvPr/>
        </p:nvSpPr>
        <p:spPr bwMode="auto">
          <a:xfrm flipV="1">
            <a:off x="5066151" y="3233910"/>
            <a:ext cx="6992939" cy="26086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10700712" y="5131555"/>
            <a:ext cx="1198507" cy="31700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22"/>
          <p:cNvSpPr>
            <a:spLocks noChangeArrowheads="1"/>
          </p:cNvSpPr>
          <p:nvPr/>
        </p:nvSpPr>
        <p:spPr bwMode="auto">
          <a:xfrm flipV="1">
            <a:off x="4975019" y="5190111"/>
            <a:ext cx="2197941" cy="19989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3"/>
          <p:cNvSpPr txBox="1">
            <a:spLocks noChangeArrowheads="1"/>
          </p:cNvSpPr>
          <p:nvPr/>
        </p:nvSpPr>
        <p:spPr>
          <a:xfrm>
            <a:off x="469900" y="1189249"/>
            <a:ext cx="7002318"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Add Mass Addition Lines to Existing Asset (4/6)</a:t>
            </a:r>
          </a:p>
          <a:p>
            <a:endParaRPr lang="en-US" altLang="en-US" sz="1477" b="1" dirty="0"/>
          </a:p>
          <a:p>
            <a:endParaRPr lang="en-US" altLang="en-US" sz="1477" b="1" dirty="0">
              <a:latin typeface="+mj-lt"/>
            </a:endParaRPr>
          </a:p>
        </p:txBody>
      </p:sp>
      <p:sp>
        <p:nvSpPr>
          <p:cNvPr id="18" name="Rectangle 13"/>
          <p:cNvSpPr>
            <a:spLocks noChangeArrowheads="1"/>
          </p:cNvSpPr>
          <p:nvPr/>
        </p:nvSpPr>
        <p:spPr bwMode="auto">
          <a:xfrm>
            <a:off x="469900" y="1493520"/>
            <a:ext cx="412110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8"/>
            </a:pPr>
            <a:r>
              <a:rPr lang="en-US" altLang="en-US" sz="1292" dirty="0">
                <a:latin typeface="+mj-lt"/>
              </a:rPr>
              <a:t>Select the asset to which the mass addition line will be added.</a:t>
            </a:r>
          </a:p>
          <a:p>
            <a:pPr marL="342900" indent="-342900">
              <a:buFont typeface="+mj-lt"/>
              <a:buAutoNum type="arabicPeriod" startAt="8"/>
            </a:pPr>
            <a:r>
              <a:rPr lang="en-US" altLang="en-US" sz="1292" dirty="0">
                <a:latin typeface="+mj-lt"/>
              </a:rPr>
              <a:t>Optionally check the “Amortize Adjustment” checkbox to start calculating the depreciation expense in the current period by dividing new net book value of the asset by the remaining of the asset.</a:t>
            </a:r>
          </a:p>
          <a:p>
            <a:pPr marL="342900" indent="-342900">
              <a:buFont typeface="+mj-lt"/>
              <a:buAutoNum type="arabicPeriod" startAt="8"/>
            </a:pPr>
            <a:r>
              <a:rPr lang="en-US" altLang="en-US" sz="1292" dirty="0">
                <a:latin typeface="+mj-lt"/>
              </a:rPr>
              <a:t>Optionally check the “New Category and Description” checkbox to change the category and description of the existing asset to those of the mass addition line.</a:t>
            </a:r>
          </a:p>
          <a:p>
            <a:pPr marL="342900" indent="-342900">
              <a:buFont typeface="+mj-lt"/>
              <a:buAutoNum type="arabicPeriod" startAt="8"/>
            </a:pPr>
            <a:r>
              <a:rPr lang="en-US" altLang="zh-TW" sz="1292" dirty="0">
                <a:latin typeface="+mj-lt"/>
              </a:rPr>
              <a:t>Click “Done” to confirm.</a:t>
            </a:r>
          </a:p>
          <a:p>
            <a:pPr>
              <a:buFont typeface="Wingdings" panose="05000000000000000000" pitchFamily="2" charset="2"/>
              <a:buAutoNum type="arabicPeriod" startAt="8"/>
            </a:pPr>
            <a:endParaRPr lang="en-US" altLang="en-US" sz="1292" dirty="0">
              <a:latin typeface="+mj-lt"/>
            </a:endParaRPr>
          </a:p>
          <a:p>
            <a:pPr marL="0" indent="0">
              <a:buNone/>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9" name="AutoShape 18"/>
          <p:cNvSpPr>
            <a:spLocks noChangeArrowheads="1"/>
          </p:cNvSpPr>
          <p:nvPr/>
        </p:nvSpPr>
        <p:spPr bwMode="auto">
          <a:xfrm>
            <a:off x="4734560" y="274081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8</a:t>
            </a:r>
            <a:endParaRPr lang="en-AU" altLang="en-US" sz="1200" dirty="0">
              <a:solidFill>
                <a:schemeClr val="bg1"/>
              </a:solidFill>
            </a:endParaRPr>
          </a:p>
        </p:txBody>
      </p:sp>
      <p:sp>
        <p:nvSpPr>
          <p:cNvPr id="20" name="AutoShape 18"/>
          <p:cNvSpPr>
            <a:spLocks noChangeArrowheads="1"/>
          </p:cNvSpPr>
          <p:nvPr/>
        </p:nvSpPr>
        <p:spPr bwMode="auto">
          <a:xfrm>
            <a:off x="10514055" y="469315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11</a:t>
            </a:r>
            <a:endParaRPr lang="en-AU" altLang="en-US" sz="1200" dirty="0">
              <a:solidFill>
                <a:schemeClr val="bg1"/>
              </a:solidFill>
            </a:endParaRPr>
          </a:p>
        </p:txBody>
      </p:sp>
      <p:sp>
        <p:nvSpPr>
          <p:cNvPr id="21" name="Rectangle 22"/>
          <p:cNvSpPr>
            <a:spLocks noChangeArrowheads="1"/>
          </p:cNvSpPr>
          <p:nvPr/>
        </p:nvSpPr>
        <p:spPr bwMode="auto">
          <a:xfrm flipV="1">
            <a:off x="4975019" y="5425383"/>
            <a:ext cx="2197941" cy="19989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4491656" y="491120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9</a:t>
            </a:r>
            <a:endParaRPr lang="en-AU" altLang="en-US" sz="1200" dirty="0">
              <a:solidFill>
                <a:schemeClr val="bg1"/>
              </a:solidFill>
            </a:endParaRPr>
          </a:p>
        </p:txBody>
      </p:sp>
      <p:sp>
        <p:nvSpPr>
          <p:cNvPr id="23" name="AutoShape 18"/>
          <p:cNvSpPr>
            <a:spLocks noChangeArrowheads="1"/>
          </p:cNvSpPr>
          <p:nvPr/>
        </p:nvSpPr>
        <p:spPr bwMode="auto">
          <a:xfrm>
            <a:off x="4494101" y="544360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10</a:t>
            </a:r>
            <a:endParaRPr lang="en-AU" altLang="en-US" sz="1200" dirty="0">
              <a:solidFill>
                <a:schemeClr val="bg1"/>
              </a:solidFill>
            </a:endParaRPr>
          </a:p>
        </p:txBody>
      </p:sp>
    </p:spTree>
    <p:extLst>
      <p:ext uri="{BB962C8B-B14F-4D97-AF65-F5344CB8AC3E}">
        <p14:creationId xmlns:p14="http://schemas.microsoft.com/office/powerpoint/2010/main" val="153765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79990" y="2899776"/>
            <a:ext cx="8961309" cy="3284595"/>
          </a:xfrm>
          <a:prstGeom prst="rect">
            <a:avLst/>
          </a:prstGeom>
        </p:spPr>
      </p:pic>
      <p:sp>
        <p:nvSpPr>
          <p:cNvPr id="2" name="Title 1"/>
          <p:cNvSpPr>
            <a:spLocks noGrp="1"/>
          </p:cNvSpPr>
          <p:nvPr>
            <p:ph type="title"/>
          </p:nvPr>
        </p:nvSpPr>
        <p:spPr/>
        <p:txBody>
          <a:bodyPr/>
          <a:lstStyle/>
          <a:p>
            <a:r>
              <a:rPr lang="en-US" dirty="0"/>
              <a:t>Asset Additions</a:t>
            </a:r>
          </a:p>
        </p:txBody>
      </p:sp>
      <p:sp>
        <p:nvSpPr>
          <p:cNvPr id="6" name="Rectangle 13"/>
          <p:cNvSpPr>
            <a:spLocks noChangeArrowheads="1"/>
          </p:cNvSpPr>
          <p:nvPr/>
        </p:nvSpPr>
        <p:spPr bwMode="auto">
          <a:xfrm>
            <a:off x="1851547" y="1612900"/>
            <a:ext cx="8440217"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8" name="Rectangle 22"/>
          <p:cNvSpPr>
            <a:spLocks noChangeArrowheads="1"/>
          </p:cNvSpPr>
          <p:nvPr/>
        </p:nvSpPr>
        <p:spPr bwMode="auto">
          <a:xfrm flipV="1">
            <a:off x="1953615" y="5684983"/>
            <a:ext cx="1120254" cy="35489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22"/>
          <p:cNvSpPr>
            <a:spLocks noChangeArrowheads="1"/>
          </p:cNvSpPr>
          <p:nvPr/>
        </p:nvSpPr>
        <p:spPr bwMode="auto">
          <a:xfrm flipV="1">
            <a:off x="7590498" y="5684983"/>
            <a:ext cx="1120254" cy="35489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3"/>
          <p:cNvSpPr txBox="1">
            <a:spLocks noChangeArrowheads="1"/>
          </p:cNvSpPr>
          <p:nvPr/>
        </p:nvSpPr>
        <p:spPr>
          <a:xfrm>
            <a:off x="469899" y="1189249"/>
            <a:ext cx="7076209"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Add Mass Addition Lines to Existing Asset (5/6)</a:t>
            </a:r>
          </a:p>
          <a:p>
            <a:endParaRPr lang="en-US" altLang="en-US" sz="1477" b="1" dirty="0"/>
          </a:p>
          <a:p>
            <a:endParaRPr lang="en-US" altLang="en-US" sz="1477" b="1" dirty="0"/>
          </a:p>
          <a:p>
            <a:endParaRPr lang="en-US" altLang="en-US" sz="1477" b="1" dirty="0">
              <a:latin typeface="+mj-lt"/>
            </a:endParaRPr>
          </a:p>
        </p:txBody>
      </p:sp>
      <p:sp>
        <p:nvSpPr>
          <p:cNvPr id="11" name="Rectangle 13"/>
          <p:cNvSpPr>
            <a:spLocks noChangeArrowheads="1"/>
          </p:cNvSpPr>
          <p:nvPr/>
        </p:nvSpPr>
        <p:spPr bwMode="auto">
          <a:xfrm>
            <a:off x="469900" y="1493520"/>
            <a:ext cx="9679940"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latin typeface="+mj-lt"/>
            </a:endParaRPr>
          </a:p>
          <a:p>
            <a:pPr marL="342900" indent="-342900">
              <a:buFont typeface="+mj-lt"/>
              <a:buAutoNum type="arabicPeriod" startAt="12"/>
            </a:pPr>
            <a:r>
              <a:rPr lang="en-US" altLang="en-US" sz="1292" dirty="0">
                <a:latin typeface="+mj-lt"/>
              </a:rPr>
              <a:t>The “Add to Asset” action can be undone by clicking the “Remove” button.</a:t>
            </a:r>
          </a:p>
          <a:p>
            <a:pPr marL="342900" indent="-342900">
              <a:buFont typeface="+mj-lt"/>
              <a:buAutoNum type="arabicPeriod" startAt="12"/>
            </a:pPr>
            <a:r>
              <a:rPr lang="en-US" altLang="en-US" sz="1292" dirty="0">
                <a:latin typeface="+mj-lt"/>
              </a:rPr>
              <a:t>To post “Add to Asset” action to the asset register, click “Open”.</a:t>
            </a: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marL="0" indent="0">
              <a:buNone/>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2" name="AutoShape 18"/>
          <p:cNvSpPr>
            <a:spLocks noChangeArrowheads="1"/>
          </p:cNvSpPr>
          <p:nvPr/>
        </p:nvSpPr>
        <p:spPr bwMode="auto">
          <a:xfrm>
            <a:off x="1639531" y="534395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12</a:t>
            </a:r>
            <a:endParaRPr lang="en-AU" altLang="en-US" sz="1200" dirty="0">
              <a:solidFill>
                <a:schemeClr val="bg1"/>
              </a:solidFill>
            </a:endParaRPr>
          </a:p>
        </p:txBody>
      </p:sp>
      <p:sp>
        <p:nvSpPr>
          <p:cNvPr id="13" name="AutoShape 18"/>
          <p:cNvSpPr>
            <a:spLocks noChangeArrowheads="1"/>
          </p:cNvSpPr>
          <p:nvPr/>
        </p:nvSpPr>
        <p:spPr bwMode="auto">
          <a:xfrm>
            <a:off x="7381087" y="519421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13</a:t>
            </a:r>
            <a:endParaRPr lang="en-AU" altLang="en-US" sz="1200" dirty="0">
              <a:solidFill>
                <a:schemeClr val="bg1"/>
              </a:solidFill>
            </a:endParaRPr>
          </a:p>
        </p:txBody>
      </p:sp>
    </p:spTree>
    <p:extLst>
      <p:ext uri="{BB962C8B-B14F-4D97-AF65-F5344CB8AC3E}">
        <p14:creationId xmlns:p14="http://schemas.microsoft.com/office/powerpoint/2010/main" val="23428930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22549" y="1890036"/>
            <a:ext cx="6158284" cy="4209460"/>
          </a:xfrm>
          <a:prstGeom prst="rect">
            <a:avLst/>
          </a:prstGeom>
        </p:spPr>
      </p:pic>
      <p:sp>
        <p:nvSpPr>
          <p:cNvPr id="2" name="Title 1"/>
          <p:cNvSpPr>
            <a:spLocks noGrp="1"/>
          </p:cNvSpPr>
          <p:nvPr>
            <p:ph type="title"/>
          </p:nvPr>
        </p:nvSpPr>
        <p:spPr/>
        <p:txBody>
          <a:bodyPr/>
          <a:lstStyle/>
          <a:p>
            <a:r>
              <a:rPr lang="en-US" dirty="0"/>
              <a:t>Asset Additions</a:t>
            </a:r>
          </a:p>
        </p:txBody>
      </p:sp>
      <p:sp>
        <p:nvSpPr>
          <p:cNvPr id="6" name="Rectangle 13"/>
          <p:cNvSpPr>
            <a:spLocks noChangeArrowheads="1"/>
          </p:cNvSpPr>
          <p:nvPr/>
        </p:nvSpPr>
        <p:spPr bwMode="auto">
          <a:xfrm>
            <a:off x="1851547" y="1612900"/>
            <a:ext cx="8440217" cy="255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8" name="Rectangle 22"/>
          <p:cNvSpPr>
            <a:spLocks noChangeArrowheads="1"/>
          </p:cNvSpPr>
          <p:nvPr/>
        </p:nvSpPr>
        <p:spPr bwMode="auto">
          <a:xfrm flipV="1">
            <a:off x="10570097" y="5613380"/>
            <a:ext cx="1120254" cy="35489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22"/>
          <p:cNvSpPr>
            <a:spLocks noChangeArrowheads="1"/>
          </p:cNvSpPr>
          <p:nvPr/>
        </p:nvSpPr>
        <p:spPr bwMode="auto">
          <a:xfrm flipV="1">
            <a:off x="10169544" y="2102780"/>
            <a:ext cx="1330160" cy="27327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3"/>
          <p:cNvSpPr txBox="1">
            <a:spLocks noChangeArrowheads="1"/>
          </p:cNvSpPr>
          <p:nvPr/>
        </p:nvSpPr>
        <p:spPr>
          <a:xfrm>
            <a:off x="469900" y="1189249"/>
            <a:ext cx="66513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Add Mass Addition Lines to Existing Asset (6/6)</a:t>
            </a:r>
          </a:p>
          <a:p>
            <a:endParaRPr lang="en-US" altLang="en-US" sz="1477" b="1" dirty="0"/>
          </a:p>
          <a:p>
            <a:endParaRPr lang="en-US" altLang="en-US" sz="1477" b="1" dirty="0"/>
          </a:p>
          <a:p>
            <a:endParaRPr lang="en-US" altLang="en-US" sz="1477" b="1" dirty="0">
              <a:latin typeface="+mj-lt"/>
            </a:endParaRPr>
          </a:p>
        </p:txBody>
      </p:sp>
      <p:sp>
        <p:nvSpPr>
          <p:cNvPr id="11" name="Rectangle 13"/>
          <p:cNvSpPr>
            <a:spLocks noChangeArrowheads="1"/>
          </p:cNvSpPr>
          <p:nvPr/>
        </p:nvSpPr>
        <p:spPr bwMode="auto">
          <a:xfrm>
            <a:off x="469900" y="1493520"/>
            <a:ext cx="471648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14"/>
            </a:pPr>
            <a:endParaRPr lang="en-US" altLang="en-US" sz="1292" dirty="0">
              <a:latin typeface="+mj-lt"/>
            </a:endParaRPr>
          </a:p>
          <a:p>
            <a:pPr marL="342900" indent="-342900">
              <a:buFont typeface="+mj-lt"/>
              <a:buAutoNum type="arabicPeriod" startAt="14"/>
            </a:pPr>
            <a:r>
              <a:rPr lang="en-US" altLang="en-US" sz="1292" dirty="0">
                <a:latin typeface="+mj-lt"/>
              </a:rPr>
              <a:t>Update the Queue to “POST” to mark this line as ready to be posted. System automatically changes the Queue to “COST ADJUSTMENT” to identify that this mass addition line will be added to an existing asset.</a:t>
            </a:r>
          </a:p>
          <a:p>
            <a:pPr marL="342900" indent="-342900">
              <a:buFont typeface="+mj-lt"/>
              <a:buAutoNum type="arabicPeriod" startAt="14"/>
            </a:pPr>
            <a:r>
              <a:rPr lang="en-US" altLang="zh-TW" sz="1292" dirty="0">
                <a:latin typeface="+mj-lt"/>
              </a:rPr>
              <a:t>Click “Done” to save.</a:t>
            </a:r>
          </a:p>
          <a:p>
            <a:pPr>
              <a:buFont typeface="Wingdings" panose="05000000000000000000" pitchFamily="2" charset="2"/>
              <a:buAutoNum type="arabicPeriod" startAt="14"/>
            </a:pPr>
            <a:endParaRPr lang="en-US" altLang="en-US" sz="1292" dirty="0">
              <a:latin typeface="+mj-lt"/>
            </a:endParaRPr>
          </a:p>
          <a:p>
            <a:pPr marL="0" indent="0">
              <a:buNone/>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marL="0" indent="0">
              <a:buNone/>
            </a:pPr>
            <a:endParaRPr lang="en-US" altLang="en-US" sz="1292" dirty="0">
              <a:latin typeface="+mj-lt"/>
            </a:endParaRPr>
          </a:p>
        </p:txBody>
      </p:sp>
      <p:sp>
        <p:nvSpPr>
          <p:cNvPr id="12" name="AutoShape 18"/>
          <p:cNvSpPr>
            <a:spLocks noChangeArrowheads="1"/>
          </p:cNvSpPr>
          <p:nvPr/>
        </p:nvSpPr>
        <p:spPr bwMode="auto">
          <a:xfrm>
            <a:off x="9929085" y="157109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14</a:t>
            </a:r>
            <a:endParaRPr lang="en-AU" altLang="en-US" sz="1200" dirty="0">
              <a:solidFill>
                <a:schemeClr val="bg1"/>
              </a:solidFill>
            </a:endParaRPr>
          </a:p>
        </p:txBody>
      </p:sp>
      <p:sp>
        <p:nvSpPr>
          <p:cNvPr id="13" name="AutoShape 18"/>
          <p:cNvSpPr>
            <a:spLocks noChangeArrowheads="1"/>
          </p:cNvSpPr>
          <p:nvPr/>
        </p:nvSpPr>
        <p:spPr bwMode="auto">
          <a:xfrm>
            <a:off x="11449892" y="510744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US" altLang="zh-TW" sz="1200" dirty="0">
                <a:solidFill>
                  <a:schemeClr val="bg1"/>
                </a:solidFill>
              </a:rPr>
              <a:t>15</a:t>
            </a:r>
            <a:endParaRPr lang="en-AU" altLang="en-US" sz="1200" dirty="0">
              <a:solidFill>
                <a:schemeClr val="bg1"/>
              </a:solidFill>
            </a:endParaRPr>
          </a:p>
        </p:txBody>
      </p:sp>
    </p:spTree>
    <p:extLst>
      <p:ext uri="{BB962C8B-B14F-4D97-AF65-F5344CB8AC3E}">
        <p14:creationId xmlns:p14="http://schemas.microsoft.com/office/powerpoint/2010/main" val="4882472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dirty="0"/>
              <a:t>Asset Additions</a:t>
            </a:r>
          </a:p>
        </p:txBody>
      </p:sp>
      <p:sp>
        <p:nvSpPr>
          <p:cNvPr id="2" name="Text Placeholder 1"/>
          <p:cNvSpPr>
            <a:spLocks noGrp="1"/>
          </p:cNvSpPr>
          <p:nvPr>
            <p:ph type="body" idx="1"/>
          </p:nvPr>
        </p:nvSpPr>
        <p:spPr/>
        <p:txBody>
          <a:bodyPr/>
          <a:lstStyle/>
          <a:p>
            <a:r>
              <a:rPr lang="en-US" dirty="0"/>
              <a:t>Upload Mass Additions by </a:t>
            </a:r>
            <a:r>
              <a:rPr lang="en-US" dirty="0" err="1"/>
              <a:t>WebADI</a:t>
            </a:r>
            <a:r>
              <a:rPr lang="en-US" dirty="0"/>
              <a:t> </a:t>
            </a:r>
          </a:p>
        </p:txBody>
      </p:sp>
      <p:sp>
        <p:nvSpPr>
          <p:cNvPr id="3" name="Title 5"/>
          <p:cNvSpPr txBox="1">
            <a:spLocks/>
          </p:cNvSpPr>
          <p:nvPr/>
        </p:nvSpPr>
        <p:spPr bwMode="gray">
          <a:xfrm>
            <a:off x="469900" y="3292616"/>
            <a:ext cx="10418233" cy="714463"/>
          </a:xfrm>
          <a:prstGeom prst="rect">
            <a:avLst/>
          </a:prstGeom>
        </p:spPr>
        <p:txBody>
          <a:bodyPr vert="horz" lIns="0" tIns="0" rIns="0" bIns="0" rtlCol="0" anchor="b" anchorCtr="0">
            <a:noAutofit/>
          </a:bodyPr>
          <a:lstStyle>
            <a:lvl1pPr algn="l" defTabSz="1219170" rtl="0" eaLnBrk="1" latinLnBrk="0" hangingPunct="1">
              <a:lnSpc>
                <a:spcPct val="95000"/>
              </a:lnSpc>
              <a:spcBef>
                <a:spcPct val="0"/>
              </a:spcBef>
              <a:buNone/>
              <a:defRPr sz="3850" b="1" kern="1200" baseline="0">
                <a:solidFill>
                  <a:schemeClr val="bg1"/>
                </a:solidFill>
                <a:latin typeface="+mj-lt"/>
                <a:ea typeface="Open Sans" panose="020B0606030504020204" pitchFamily="34" charset="0"/>
                <a:cs typeface="Open Sans" panose="020B0606030504020204" pitchFamily="34" charset="0"/>
              </a:defRPr>
            </a:lvl1pPr>
          </a:lstStyle>
          <a:p>
            <a:endParaRPr lang="en-US" b="0" dirty="0"/>
          </a:p>
        </p:txBody>
      </p:sp>
    </p:spTree>
    <p:extLst>
      <p:ext uri="{BB962C8B-B14F-4D97-AF65-F5344CB8AC3E}">
        <p14:creationId xmlns:p14="http://schemas.microsoft.com/office/powerpoint/2010/main" val="19981118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54710" y="1541997"/>
            <a:ext cx="6995766" cy="4450466"/>
          </a:xfrm>
          <a:prstGeom prst="rect">
            <a:avLst/>
          </a:prstGeom>
        </p:spPr>
      </p:pic>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(1/12)</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900" y="1493520"/>
            <a:ext cx="4443218"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en-US" sz="1292" dirty="0">
              <a:latin typeface="+mj-lt"/>
            </a:endParaRPr>
          </a:p>
          <a:p>
            <a:pPr marL="0" indent="0" eaLnBrk="1" hangingPunct="1">
              <a:buNone/>
            </a:pPr>
            <a:r>
              <a:rPr lang="en-US" altLang="en-US" sz="1292" b="1" u="sng" dirty="0">
                <a:latin typeface="+mj-lt"/>
              </a:rPr>
              <a:t>Responsibility:</a:t>
            </a:r>
          </a:p>
          <a:p>
            <a:pPr marL="0" indent="0">
              <a:buNone/>
            </a:pPr>
            <a:r>
              <a:rPr lang="en-US" altLang="en-US" sz="1292" dirty="0">
                <a:latin typeface="+mj-lt"/>
              </a:rPr>
              <a:t>TDC Fixed Asset Operator/ </a:t>
            </a:r>
          </a:p>
          <a:p>
            <a:pPr marL="0" indent="0">
              <a:buNone/>
            </a:pPr>
            <a:r>
              <a:rPr lang="en-US" altLang="en-US" sz="1292" dirty="0">
                <a:latin typeface="+mj-lt"/>
              </a:rPr>
              <a:t>TDC Fixed Asset </a:t>
            </a:r>
            <a:r>
              <a:rPr lang="en-US" altLang="zh-TW" sz="1292" dirty="0" err="1">
                <a:latin typeface="+mj-lt"/>
              </a:rPr>
              <a:t>Superuser</a:t>
            </a:r>
            <a:r>
              <a:rPr lang="en-US" altLang="en-US" sz="1292" dirty="0">
                <a:latin typeface="+mj-lt"/>
              </a:rPr>
              <a:t>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Mass Additions &gt; </a:t>
            </a:r>
            <a:br>
              <a:rPr lang="en-US" altLang="en-US" sz="1292" dirty="0">
                <a:latin typeface="+mj-lt"/>
              </a:rPr>
            </a:br>
            <a:r>
              <a:rPr lang="en-US" altLang="en-US" sz="1292" dirty="0">
                <a:latin typeface="+mj-lt"/>
              </a:rPr>
              <a:t>Additions Integrator</a:t>
            </a:r>
          </a:p>
          <a:p>
            <a:pPr eaLnBrk="1" hangingPunct="1">
              <a:buFont typeface="Wingdings" panose="05000000000000000000" pitchFamily="2" charset="2"/>
              <a:buAutoNum type="arabicPeriod"/>
            </a:pPr>
            <a:endParaRPr lang="en-US" altLang="en-US" sz="1292" dirty="0">
              <a:latin typeface="+mj-lt"/>
            </a:endParaRPr>
          </a:p>
          <a:p>
            <a:pPr marL="0" indent="0">
              <a:buNone/>
            </a:pPr>
            <a:r>
              <a:rPr lang="en-US" altLang="en-US" sz="1292" i="1" u="sng" dirty="0">
                <a:latin typeface="+mj-lt"/>
              </a:rPr>
              <a:t>Note</a:t>
            </a:r>
            <a:r>
              <a:rPr lang="en-US" altLang="en-US" sz="1292" i="1" dirty="0">
                <a:latin typeface="+mj-lt"/>
              </a:rPr>
              <a:t>: Assets uploaded through </a:t>
            </a:r>
            <a:r>
              <a:rPr lang="en-US" altLang="en-US" sz="1292" i="1" dirty="0" err="1">
                <a:latin typeface="+mj-lt"/>
              </a:rPr>
              <a:t>WebADI</a:t>
            </a:r>
            <a:r>
              <a:rPr lang="en-US" altLang="en-US" sz="1292" i="1" dirty="0">
                <a:latin typeface="+mj-lt"/>
              </a:rPr>
              <a:t> can have one assignment and one source line only</a:t>
            </a:r>
          </a:p>
          <a:p>
            <a:pPr marL="0" indent="0" eaLnBrk="1" hangingPunct="1">
              <a:buNone/>
            </a:pPr>
            <a:endParaRPr lang="en-US" altLang="en-US" sz="1292" dirty="0">
              <a:latin typeface="+mj-lt"/>
            </a:endParaRPr>
          </a:p>
        </p:txBody>
      </p:sp>
      <p:sp>
        <p:nvSpPr>
          <p:cNvPr id="48" name="Rectangle 22"/>
          <p:cNvSpPr>
            <a:spLocks noChangeArrowheads="1"/>
          </p:cNvSpPr>
          <p:nvPr/>
        </p:nvSpPr>
        <p:spPr bwMode="auto">
          <a:xfrm flipV="1">
            <a:off x="5675853" y="3747398"/>
            <a:ext cx="2536025" cy="31223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4913118" y="370948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25312753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41091" y="2539981"/>
            <a:ext cx="7381009" cy="2040279"/>
          </a:xfrm>
          <a:prstGeom prst="rect">
            <a:avLst/>
          </a:prstGeom>
        </p:spPr>
      </p:pic>
      <p:pic>
        <p:nvPicPr>
          <p:cNvPr id="5" name="Picture 4"/>
          <p:cNvPicPr>
            <a:picLocks noChangeAspect="1"/>
          </p:cNvPicPr>
          <p:nvPr/>
        </p:nvPicPr>
        <p:blipFill>
          <a:blip r:embed="rId3"/>
          <a:stretch>
            <a:fillRect/>
          </a:stretch>
        </p:blipFill>
        <p:spPr>
          <a:xfrm>
            <a:off x="6976665" y="4597127"/>
            <a:ext cx="4640580" cy="646078"/>
          </a:xfrm>
          <a:prstGeom prst="rect">
            <a:avLst/>
          </a:prstGeom>
        </p:spPr>
      </p:pic>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(2/12)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46"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2"/>
            </a:pPr>
            <a:r>
              <a:rPr lang="en-US" altLang="en-US" sz="1292" dirty="0">
                <a:latin typeface="+mj-lt"/>
              </a:rPr>
              <a:t>Select the “TDC Add Assets – Detailed” layout.</a:t>
            </a:r>
          </a:p>
          <a:p>
            <a:pPr>
              <a:buFont typeface="Wingdings" panose="05000000000000000000" pitchFamily="2" charset="2"/>
              <a:buAutoNum type="arabicPeriod" startAt="2"/>
            </a:pPr>
            <a:r>
              <a:rPr lang="en-US" altLang="en-US" sz="1292" dirty="0">
                <a:latin typeface="+mj-lt"/>
              </a:rPr>
              <a:t>Click “Create”.</a:t>
            </a:r>
          </a:p>
          <a:p>
            <a:pPr>
              <a:buFont typeface="Wingdings" panose="05000000000000000000" pitchFamily="2" charset="2"/>
              <a:buAutoNum type="arabicPeriod" startAt="2"/>
            </a:pPr>
            <a:r>
              <a:rPr lang="en-US" altLang="en-US" sz="1292" dirty="0">
                <a:latin typeface="+mj-lt"/>
              </a:rPr>
              <a:t>Save the Excel file generated to your PC.</a:t>
            </a:r>
          </a:p>
        </p:txBody>
      </p:sp>
      <p:sp>
        <p:nvSpPr>
          <p:cNvPr id="48" name="Rectangle 22"/>
          <p:cNvSpPr>
            <a:spLocks noChangeArrowheads="1"/>
          </p:cNvSpPr>
          <p:nvPr/>
        </p:nvSpPr>
        <p:spPr bwMode="auto">
          <a:xfrm flipV="1">
            <a:off x="6568551" y="3756576"/>
            <a:ext cx="2536025" cy="15611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6037464" y="329010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13" name="Rectangle 22"/>
          <p:cNvSpPr>
            <a:spLocks noChangeArrowheads="1"/>
          </p:cNvSpPr>
          <p:nvPr/>
        </p:nvSpPr>
        <p:spPr bwMode="auto">
          <a:xfrm flipV="1">
            <a:off x="11124299" y="2692005"/>
            <a:ext cx="492946" cy="19691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cxnSp>
        <p:nvCxnSpPr>
          <p:cNvPr id="17" name="Straight Arrow Connector 16"/>
          <p:cNvCxnSpPr/>
          <p:nvPr/>
        </p:nvCxnSpPr>
        <p:spPr>
          <a:xfrm flipH="1">
            <a:off x="10315007" y="3006456"/>
            <a:ext cx="990848" cy="1534128"/>
          </a:xfrm>
          <a:prstGeom prst="straightConnector1">
            <a:avLst/>
          </a:prstGeom>
          <a:ln w="25400">
            <a:solidFill>
              <a:srgbClr val="DA291C"/>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22"/>
          <p:cNvSpPr>
            <a:spLocks noChangeArrowheads="1"/>
          </p:cNvSpPr>
          <p:nvPr/>
        </p:nvSpPr>
        <p:spPr bwMode="auto">
          <a:xfrm flipV="1">
            <a:off x="10302088" y="4920165"/>
            <a:ext cx="599591" cy="32303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10643381" y="253998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21" name="AutoShape 18"/>
          <p:cNvSpPr>
            <a:spLocks noChangeArrowheads="1"/>
          </p:cNvSpPr>
          <p:nvPr/>
        </p:nvSpPr>
        <p:spPr bwMode="auto">
          <a:xfrm>
            <a:off x="10683120" y="526364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Tree>
    <p:extLst>
      <p:ext uri="{BB962C8B-B14F-4D97-AF65-F5344CB8AC3E}">
        <p14:creationId xmlns:p14="http://schemas.microsoft.com/office/powerpoint/2010/main" val="24800923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6330"/>
          <a:stretch/>
        </p:blipFill>
        <p:spPr>
          <a:xfrm>
            <a:off x="1034690" y="3509766"/>
            <a:ext cx="9337965" cy="2540053"/>
          </a:xfrm>
          <a:prstGeom prst="rect">
            <a:avLst/>
          </a:prstGeom>
        </p:spPr>
      </p:pic>
      <p:sp>
        <p:nvSpPr>
          <p:cNvPr id="2" name="Content Placeholder 1"/>
          <p:cNvSpPr>
            <a:spLocks noGrp="1"/>
          </p:cNvSpPr>
          <p:nvPr>
            <p:ph idx="1"/>
          </p:nvPr>
        </p:nvSpPr>
        <p:spPr/>
        <p:txBody>
          <a:bodyPr/>
          <a:lstStyle/>
          <a:p>
            <a:pPr marL="342900" lvl="0" indent="-342900">
              <a:lnSpc>
                <a:spcPct val="104000"/>
              </a:lnSpc>
              <a:spcBef>
                <a:spcPct val="20000"/>
              </a:spcBef>
              <a:spcAft>
                <a:spcPts val="0"/>
              </a:spcAft>
              <a:buClr>
                <a:schemeClr val="accent1"/>
              </a:buClr>
              <a:buSzPct val="120000"/>
              <a:buFont typeface="+mj-lt"/>
              <a:buAutoNum type="arabicPeriod" startAt="5"/>
              <a:tabLst/>
            </a:pPr>
            <a:r>
              <a:rPr lang="en-US" altLang="en-US" sz="1292" dirty="0">
                <a:latin typeface="+mj-lt"/>
                <a:cs typeface="Arial" panose="020B0604020202020204" pitchFamily="34" charset="0"/>
              </a:rPr>
              <a:t>Open the Excel File downloaded with Macro enabled.</a:t>
            </a:r>
            <a:endParaRPr lang="en-US" altLang="zh-TW" sz="1292" dirty="0">
              <a:latin typeface="+mj-lt"/>
              <a:cs typeface="Arial" panose="020B0604020202020204" pitchFamily="34" charset="0"/>
            </a:endParaRPr>
          </a:p>
          <a:p>
            <a:pPr marL="342900" lvl="0" indent="-342900">
              <a:lnSpc>
                <a:spcPct val="104000"/>
              </a:lnSpc>
              <a:spcBef>
                <a:spcPct val="20000"/>
              </a:spcBef>
              <a:spcAft>
                <a:spcPts val="0"/>
              </a:spcAft>
              <a:buClr>
                <a:schemeClr val="accent1"/>
              </a:buClr>
              <a:buSzPct val="120000"/>
              <a:buFont typeface="+mj-lt"/>
              <a:buAutoNum type="arabicPeriod" startAt="5"/>
              <a:tabLst/>
            </a:pPr>
            <a:r>
              <a:rPr lang="en-US" altLang="en-US" sz="1292" dirty="0">
                <a:latin typeface="+mj-lt"/>
                <a:cs typeface="Arial" panose="020B0604020202020204" pitchFamily="34" charset="0"/>
              </a:rPr>
              <a:t>Select whether the assets will be depreciated</a:t>
            </a:r>
            <a:r>
              <a:rPr lang="en-US" altLang="zh-TW" sz="1292" dirty="0">
                <a:latin typeface="+mj-lt"/>
                <a:cs typeface="Arial" panose="020B0604020202020204" pitchFamily="34" charset="0"/>
              </a:rPr>
              <a:t>.</a:t>
            </a:r>
            <a:endParaRPr lang="en-US" altLang="en-US" sz="1292" dirty="0">
              <a:latin typeface="+mj-lt"/>
              <a:cs typeface="Arial" panose="020B0604020202020204" pitchFamily="34" charset="0"/>
            </a:endParaRPr>
          </a:p>
          <a:p>
            <a:pPr marL="342900" lvl="0" indent="-342900">
              <a:lnSpc>
                <a:spcPct val="104000"/>
              </a:lnSpc>
              <a:spcBef>
                <a:spcPct val="20000"/>
              </a:spcBef>
              <a:spcAft>
                <a:spcPts val="0"/>
              </a:spcAft>
              <a:buClr>
                <a:schemeClr val="accent1"/>
              </a:buClr>
              <a:buSzPct val="120000"/>
              <a:buFont typeface="+mj-lt"/>
              <a:buAutoNum type="arabicPeriod" startAt="5"/>
              <a:tabLst/>
            </a:pPr>
            <a:r>
              <a:rPr lang="en-US" altLang="en-US" sz="1292" dirty="0">
                <a:latin typeface="+mj-lt"/>
                <a:cs typeface="Arial" panose="020B0604020202020204" pitchFamily="34" charset="0"/>
              </a:rPr>
              <a:t>Select the Mass Addition Queue Name:</a:t>
            </a:r>
          </a:p>
          <a:p>
            <a:pPr marL="506413" lvl="1" indent="-228600">
              <a:lnSpc>
                <a:spcPct val="104000"/>
              </a:lnSpc>
              <a:spcBef>
                <a:spcPct val="20000"/>
              </a:spcBef>
              <a:spcAft>
                <a:spcPts val="0"/>
              </a:spcAft>
              <a:buClr>
                <a:schemeClr val="accent1"/>
              </a:buClr>
              <a:buSzPct val="120000"/>
              <a:buFont typeface="SimSun" panose="02010600030101010101" pitchFamily="2" charset="-122"/>
              <a:buChar char="-"/>
              <a:tabLst/>
            </a:pPr>
            <a:r>
              <a:rPr lang="en-US" altLang="en-US" sz="1092" b="0" dirty="0">
                <a:latin typeface="Arial" panose="020B0604020202020204" pitchFamily="34" charset="0"/>
                <a:cs typeface="Arial" panose="020B0604020202020204" pitchFamily="34" charset="0"/>
              </a:rPr>
              <a:t>NEW:	New mass addition line</a:t>
            </a:r>
          </a:p>
          <a:p>
            <a:pPr marL="506413" lvl="1" indent="-228600">
              <a:lnSpc>
                <a:spcPct val="104000"/>
              </a:lnSpc>
              <a:spcBef>
                <a:spcPct val="20000"/>
              </a:spcBef>
              <a:spcAft>
                <a:spcPts val="0"/>
              </a:spcAft>
              <a:buClr>
                <a:schemeClr val="accent1"/>
              </a:buClr>
              <a:buSzPct val="120000"/>
              <a:buFont typeface="SimSun" panose="02010600030101010101" pitchFamily="2" charset="-122"/>
              <a:buChar char="-"/>
              <a:tabLst/>
            </a:pPr>
            <a:r>
              <a:rPr lang="en-US" altLang="en-US" sz="1092" b="0" dirty="0">
                <a:latin typeface="Arial" panose="020B0604020202020204" pitchFamily="34" charset="0"/>
                <a:cs typeface="Arial" panose="020B0604020202020204" pitchFamily="34" charset="0"/>
              </a:rPr>
              <a:t>POST: Mass addition line ready to be posted</a:t>
            </a:r>
          </a:p>
          <a:p>
            <a:pPr marL="506413" lvl="1" indent="-228600">
              <a:lnSpc>
                <a:spcPct val="104000"/>
              </a:lnSpc>
              <a:spcBef>
                <a:spcPct val="20000"/>
              </a:spcBef>
              <a:spcAft>
                <a:spcPts val="0"/>
              </a:spcAft>
              <a:buClr>
                <a:schemeClr val="accent1"/>
              </a:buClr>
              <a:buSzPct val="120000"/>
              <a:buFont typeface="SimSun" panose="02010600030101010101" pitchFamily="2" charset="-122"/>
              <a:buChar char="-"/>
              <a:tabLst/>
            </a:pPr>
            <a:r>
              <a:rPr lang="en-US" altLang="en-US" sz="1092" b="0" dirty="0">
                <a:latin typeface="Arial" panose="020B0604020202020204" pitchFamily="34" charset="0"/>
                <a:cs typeface="Arial" panose="020B0604020202020204" pitchFamily="34" charset="0"/>
              </a:rPr>
              <a:t>ON HOLD: Mass addition line updated or put on hold by user</a:t>
            </a:r>
          </a:p>
          <a:p>
            <a:pPr marL="506413" lvl="1" indent="-228600">
              <a:lnSpc>
                <a:spcPct val="104000"/>
              </a:lnSpc>
              <a:spcBef>
                <a:spcPct val="20000"/>
              </a:spcBef>
              <a:spcAft>
                <a:spcPts val="0"/>
              </a:spcAft>
              <a:buClr>
                <a:schemeClr val="accent1"/>
              </a:buClr>
              <a:buSzPct val="120000"/>
              <a:buFont typeface="SimSun" panose="02010600030101010101" pitchFamily="2" charset="-122"/>
              <a:buChar char="-"/>
              <a:tabLst/>
            </a:pPr>
            <a:r>
              <a:rPr lang="en-US" altLang="en-US" sz="1092" b="0" dirty="0">
                <a:latin typeface="Arial" panose="020B0604020202020204" pitchFamily="34" charset="0"/>
                <a:cs typeface="Arial" panose="020B0604020202020204" pitchFamily="34" charset="0"/>
              </a:rPr>
              <a:t>DELETE: Mass addition line to be deleted</a:t>
            </a:r>
          </a:p>
          <a:p>
            <a:endParaRPr lang="en-US" dirty="0"/>
          </a:p>
        </p:txBody>
      </p:sp>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1851546" y="1657352"/>
            <a:ext cx="7711555" cy="160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zh-TW"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p:txBody>
      </p:sp>
      <p:sp>
        <p:nvSpPr>
          <p:cNvPr id="14" name="Rectangle 22"/>
          <p:cNvSpPr>
            <a:spLocks noChangeArrowheads="1"/>
          </p:cNvSpPr>
          <p:nvPr/>
        </p:nvSpPr>
        <p:spPr bwMode="auto">
          <a:xfrm flipV="1">
            <a:off x="1256376" y="4480810"/>
            <a:ext cx="1250604" cy="10220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(3/12)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3" name="Rectangle 13"/>
          <p:cNvSpPr>
            <a:spLocks noChangeArrowheads="1"/>
          </p:cNvSpPr>
          <p:nvPr/>
        </p:nvSpPr>
        <p:spPr bwMode="auto">
          <a:xfrm>
            <a:off x="7923089" y="666751"/>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6"/>
            </a:pPr>
            <a:endParaRPr lang="en-US" altLang="en-US" sz="1092" dirty="0"/>
          </a:p>
        </p:txBody>
      </p:sp>
      <p:sp>
        <p:nvSpPr>
          <p:cNvPr id="15" name="Rectangle 22"/>
          <p:cNvSpPr>
            <a:spLocks noChangeArrowheads="1"/>
          </p:cNvSpPr>
          <p:nvPr/>
        </p:nvSpPr>
        <p:spPr bwMode="auto">
          <a:xfrm flipV="1">
            <a:off x="1256376" y="4589109"/>
            <a:ext cx="1250604" cy="10220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AutoShape 18"/>
          <p:cNvSpPr>
            <a:spLocks noChangeArrowheads="1"/>
          </p:cNvSpPr>
          <p:nvPr/>
        </p:nvSpPr>
        <p:spPr bwMode="auto">
          <a:xfrm>
            <a:off x="663953" y="417373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
        <p:nvSpPr>
          <p:cNvPr id="18" name="AutoShape 18"/>
          <p:cNvSpPr>
            <a:spLocks noChangeArrowheads="1"/>
          </p:cNvSpPr>
          <p:nvPr/>
        </p:nvSpPr>
        <p:spPr bwMode="auto">
          <a:xfrm>
            <a:off x="663953" y="458864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Tree>
    <p:extLst>
      <p:ext uri="{BB962C8B-B14F-4D97-AF65-F5344CB8AC3E}">
        <p14:creationId xmlns:p14="http://schemas.microsoft.com/office/powerpoint/2010/main" val="36776993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0880" y="2709375"/>
            <a:ext cx="10111759" cy="3733572"/>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1851546" y="1657352"/>
            <a:ext cx="7711555" cy="160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zh-TW" sz="1292" dirty="0"/>
          </a:p>
          <a:p>
            <a:endParaRPr lang="en-US" altLang="zh-TW"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p:txBody>
      </p:sp>
      <p:sp>
        <p:nvSpPr>
          <p:cNvPr id="14" name="Rectangle 22"/>
          <p:cNvSpPr>
            <a:spLocks noChangeArrowheads="1"/>
          </p:cNvSpPr>
          <p:nvPr/>
        </p:nvSpPr>
        <p:spPr bwMode="auto">
          <a:xfrm flipV="1">
            <a:off x="1181100" y="4306916"/>
            <a:ext cx="119799" cy="18414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Rectangle 22"/>
          <p:cNvSpPr>
            <a:spLocks noChangeArrowheads="1"/>
          </p:cNvSpPr>
          <p:nvPr/>
        </p:nvSpPr>
        <p:spPr bwMode="auto">
          <a:xfrm flipV="1">
            <a:off x="1300898" y="4089747"/>
            <a:ext cx="9661741" cy="205866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(4/12)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2" name="Rectangle 13"/>
          <p:cNvSpPr>
            <a:spLocks noChangeArrowheads="1"/>
          </p:cNvSpPr>
          <p:nvPr/>
        </p:nvSpPr>
        <p:spPr bwMode="auto">
          <a:xfrm>
            <a:off x="469900" y="1493520"/>
            <a:ext cx="11220451"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8"/>
            </a:pPr>
            <a:r>
              <a:rPr lang="en-US" altLang="en-US" sz="1292" dirty="0">
                <a:latin typeface="+mj-lt"/>
              </a:rPr>
              <a:t>Double click on column B to flag or </a:t>
            </a:r>
            <a:r>
              <a:rPr lang="en-US" altLang="en-US" sz="1292" dirty="0" err="1">
                <a:latin typeface="+mj-lt"/>
              </a:rPr>
              <a:t>unflag</a:t>
            </a:r>
            <a:r>
              <a:rPr lang="en-US" altLang="en-US" sz="1292" dirty="0">
                <a:latin typeface="+mj-lt"/>
              </a:rPr>
              <a:t> a row for uploading.</a:t>
            </a:r>
          </a:p>
          <a:p>
            <a:pPr marL="342900" indent="-342900">
              <a:buFont typeface="+mj-lt"/>
              <a:buAutoNum type="arabicPeriod" startAt="8"/>
            </a:pPr>
            <a:r>
              <a:rPr lang="en-US" altLang="en-US" sz="1292" dirty="0">
                <a:latin typeface="+mj-lt"/>
              </a:rPr>
              <a:t>Enter the asset details. If the field has list of values attached to it, double click on the field to see the available values. Mandatory fields are marked with an asterisk (*).</a:t>
            </a:r>
          </a:p>
          <a:p>
            <a:pPr marL="342900" lvl="1" indent="-342900">
              <a:buFont typeface="+mj-lt"/>
              <a:buAutoNum type="arabicPeriod" startAt="10"/>
            </a:pPr>
            <a:r>
              <a:rPr lang="en-US" altLang="zh-TW" sz="1292" dirty="0">
                <a:latin typeface="+mj-lt"/>
              </a:rPr>
              <a:t>Enter the Asset Description.</a:t>
            </a:r>
          </a:p>
        </p:txBody>
      </p:sp>
      <p:sp>
        <p:nvSpPr>
          <p:cNvPr id="13" name="Rectangle 22"/>
          <p:cNvSpPr>
            <a:spLocks noChangeArrowheads="1"/>
          </p:cNvSpPr>
          <p:nvPr/>
        </p:nvSpPr>
        <p:spPr bwMode="auto">
          <a:xfrm flipV="1">
            <a:off x="1300899" y="4313560"/>
            <a:ext cx="764121" cy="11273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AutoShape 18"/>
          <p:cNvSpPr>
            <a:spLocks noChangeArrowheads="1"/>
          </p:cNvSpPr>
          <p:nvPr/>
        </p:nvSpPr>
        <p:spPr bwMode="auto">
          <a:xfrm>
            <a:off x="663953" y="408137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
        <p:nvSpPr>
          <p:cNvPr id="23" name="AutoShape 18"/>
          <p:cNvSpPr>
            <a:spLocks noChangeArrowheads="1"/>
          </p:cNvSpPr>
          <p:nvPr/>
        </p:nvSpPr>
        <p:spPr bwMode="auto">
          <a:xfrm>
            <a:off x="1510295" y="439288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10</a:t>
            </a:r>
          </a:p>
        </p:txBody>
      </p:sp>
      <p:sp>
        <p:nvSpPr>
          <p:cNvPr id="24" name="AutoShape 18"/>
          <p:cNvSpPr>
            <a:spLocks noChangeArrowheads="1"/>
          </p:cNvSpPr>
          <p:nvPr/>
        </p:nvSpPr>
        <p:spPr bwMode="auto">
          <a:xfrm>
            <a:off x="3507621" y="356523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Tree>
    <p:extLst>
      <p:ext uri="{BB962C8B-B14F-4D97-AF65-F5344CB8AC3E}">
        <p14:creationId xmlns:p14="http://schemas.microsoft.com/office/powerpoint/2010/main" val="12552806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1851546" y="1657352"/>
            <a:ext cx="7711555" cy="160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zh-TW" sz="1292" dirty="0"/>
          </a:p>
          <a:p>
            <a:endParaRPr lang="en-US" altLang="zh-TW"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a:t>
            </a:r>
            <a:r>
              <a:rPr lang="en-US" altLang="zh-TW" sz="1477" b="1" dirty="0">
                <a:latin typeface="+mj-lt"/>
              </a:rPr>
              <a:t>5</a:t>
            </a:r>
            <a:r>
              <a:rPr lang="en-US" altLang="en-US" sz="1477" b="1" dirty="0">
                <a:latin typeface="+mj-lt"/>
              </a:rPr>
              <a:t>/12)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2" name="Rectangle 13"/>
          <p:cNvSpPr>
            <a:spLocks noChangeArrowheads="1"/>
          </p:cNvSpPr>
          <p:nvPr/>
        </p:nvSpPr>
        <p:spPr bwMode="auto">
          <a:xfrm>
            <a:off x="469900" y="1493520"/>
            <a:ext cx="11220451"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11"/>
            </a:pPr>
            <a:r>
              <a:rPr lang="en-US" altLang="en-US" sz="1292" dirty="0">
                <a:latin typeface="+mj-lt"/>
              </a:rPr>
              <a:t>Select the Asset Category. Double click on the field to open the List of Values.</a:t>
            </a:r>
            <a:endParaRPr lang="en-US" altLang="en-US" sz="1092" dirty="0">
              <a:latin typeface="+mj-lt"/>
            </a:endParaRPr>
          </a:p>
          <a:p>
            <a:pPr marL="342900" indent="-342900">
              <a:buFont typeface="+mj-lt"/>
              <a:buAutoNum type="arabicPeriod" startAt="11"/>
            </a:pPr>
            <a:r>
              <a:rPr lang="en-US" altLang="en-US" sz="1292" dirty="0">
                <a:latin typeface="+mj-lt"/>
              </a:rPr>
              <a:t>Enter the value for each segment.</a:t>
            </a:r>
          </a:p>
          <a:p>
            <a:pPr marL="342900" indent="-342900">
              <a:buFont typeface="+mj-lt"/>
              <a:buAutoNum type="arabicPeriod" startAt="11"/>
            </a:pPr>
            <a:r>
              <a:rPr lang="en-US" altLang="zh-TW" sz="1292" dirty="0">
                <a:latin typeface="+mj-lt"/>
              </a:rPr>
              <a:t>Click on the      icon to show the possible values of each segment.</a:t>
            </a:r>
          </a:p>
          <a:p>
            <a:pPr marL="342900" indent="-342900">
              <a:buFont typeface="+mj-lt"/>
              <a:buAutoNum type="arabicPeriod" startAt="11"/>
            </a:pPr>
            <a:r>
              <a:rPr lang="en-US" altLang="zh-TW" sz="1292" dirty="0">
                <a:latin typeface="+mj-lt"/>
              </a:rPr>
              <a:t>Click “Combinations” to show the possible combinations based on the segment values selected</a:t>
            </a:r>
          </a:p>
          <a:p>
            <a:pPr marL="342900" indent="-342900">
              <a:buFont typeface="+mj-lt"/>
              <a:buAutoNum type="arabicPeriod" startAt="11"/>
            </a:pPr>
            <a:r>
              <a:rPr lang="en-US" altLang="zh-TW" sz="1292" dirty="0">
                <a:latin typeface="+mj-lt"/>
              </a:rPr>
              <a:t>Click “Select” to validate and fill in the entered combination.</a:t>
            </a:r>
            <a:endParaRPr lang="en-US" altLang="zh-TW" sz="1092" dirty="0"/>
          </a:p>
        </p:txBody>
      </p:sp>
      <p:pic>
        <p:nvPicPr>
          <p:cNvPr id="13" name="Picture 12"/>
          <p:cNvPicPr>
            <a:picLocks noChangeAspect="1"/>
          </p:cNvPicPr>
          <p:nvPr/>
        </p:nvPicPr>
        <p:blipFill>
          <a:blip r:embed="rId2"/>
          <a:stretch>
            <a:fillRect/>
          </a:stretch>
        </p:blipFill>
        <p:spPr>
          <a:xfrm>
            <a:off x="857838" y="2871229"/>
            <a:ext cx="10231413" cy="3586718"/>
          </a:xfrm>
          <a:prstGeom prst="rect">
            <a:avLst/>
          </a:prstGeom>
        </p:spPr>
      </p:pic>
      <p:pic>
        <p:nvPicPr>
          <p:cNvPr id="17" name="Picture 16"/>
          <p:cNvPicPr>
            <a:picLocks noChangeAspect="1"/>
          </p:cNvPicPr>
          <p:nvPr/>
        </p:nvPicPr>
        <p:blipFill>
          <a:blip r:embed="rId3"/>
          <a:stretch>
            <a:fillRect/>
          </a:stretch>
        </p:blipFill>
        <p:spPr>
          <a:xfrm>
            <a:off x="5707323" y="2809495"/>
            <a:ext cx="4355128" cy="3221734"/>
          </a:xfrm>
          <a:prstGeom prst="rect">
            <a:avLst/>
          </a:prstGeom>
        </p:spPr>
      </p:pic>
      <p:sp>
        <p:nvSpPr>
          <p:cNvPr id="23" name="Rectangle 22"/>
          <p:cNvSpPr>
            <a:spLocks noChangeArrowheads="1"/>
          </p:cNvSpPr>
          <p:nvPr/>
        </p:nvSpPr>
        <p:spPr bwMode="auto">
          <a:xfrm flipV="1">
            <a:off x="6819901" y="3283592"/>
            <a:ext cx="502919" cy="6948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Rectangle 22"/>
          <p:cNvSpPr>
            <a:spLocks noChangeArrowheads="1"/>
          </p:cNvSpPr>
          <p:nvPr/>
        </p:nvSpPr>
        <p:spPr bwMode="auto">
          <a:xfrm flipV="1">
            <a:off x="7459299" y="3283590"/>
            <a:ext cx="251460" cy="6948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5" name="Rectangle 22"/>
          <p:cNvSpPr>
            <a:spLocks noChangeArrowheads="1"/>
          </p:cNvSpPr>
          <p:nvPr/>
        </p:nvSpPr>
        <p:spPr bwMode="auto">
          <a:xfrm>
            <a:off x="9202078" y="3904474"/>
            <a:ext cx="521314" cy="14803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6" name="Rectangle 22"/>
          <p:cNvSpPr>
            <a:spLocks noChangeArrowheads="1"/>
          </p:cNvSpPr>
          <p:nvPr/>
        </p:nvSpPr>
        <p:spPr bwMode="auto">
          <a:xfrm>
            <a:off x="9710667" y="3904474"/>
            <a:ext cx="351784" cy="14803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8" name="Rectangle 22"/>
          <p:cNvSpPr>
            <a:spLocks noChangeArrowheads="1"/>
          </p:cNvSpPr>
          <p:nvPr/>
        </p:nvSpPr>
        <p:spPr bwMode="auto">
          <a:xfrm flipV="1">
            <a:off x="2042579" y="4370930"/>
            <a:ext cx="568541" cy="1807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pic>
        <p:nvPicPr>
          <p:cNvPr id="4" name="Picture 3"/>
          <p:cNvPicPr>
            <a:picLocks noChangeAspect="1"/>
          </p:cNvPicPr>
          <p:nvPr/>
        </p:nvPicPr>
        <p:blipFill>
          <a:blip r:embed="rId4"/>
          <a:stretch>
            <a:fillRect/>
          </a:stretch>
        </p:blipFill>
        <p:spPr>
          <a:xfrm>
            <a:off x="1851546" y="1990643"/>
            <a:ext cx="320068" cy="266723"/>
          </a:xfrm>
          <a:prstGeom prst="rect">
            <a:avLst/>
          </a:prstGeom>
        </p:spPr>
      </p:pic>
      <p:sp>
        <p:nvSpPr>
          <p:cNvPr id="29" name="AutoShape 18"/>
          <p:cNvSpPr>
            <a:spLocks noChangeArrowheads="1"/>
          </p:cNvSpPr>
          <p:nvPr/>
        </p:nvSpPr>
        <p:spPr bwMode="auto">
          <a:xfrm>
            <a:off x="1510295" y="448525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11</a:t>
            </a:r>
          </a:p>
        </p:txBody>
      </p:sp>
      <p:sp>
        <p:nvSpPr>
          <p:cNvPr id="30" name="AutoShape 18"/>
          <p:cNvSpPr>
            <a:spLocks noChangeArrowheads="1"/>
          </p:cNvSpPr>
          <p:nvPr/>
        </p:nvSpPr>
        <p:spPr bwMode="auto">
          <a:xfrm>
            <a:off x="6652828" y="284080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12</a:t>
            </a:r>
          </a:p>
        </p:txBody>
      </p:sp>
      <p:sp>
        <p:nvSpPr>
          <p:cNvPr id="33" name="AutoShape 18"/>
          <p:cNvSpPr>
            <a:spLocks noChangeArrowheads="1"/>
          </p:cNvSpPr>
          <p:nvPr/>
        </p:nvSpPr>
        <p:spPr bwMode="auto">
          <a:xfrm>
            <a:off x="7322820" y="278093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13</a:t>
            </a:r>
          </a:p>
        </p:txBody>
      </p:sp>
      <p:sp>
        <p:nvSpPr>
          <p:cNvPr id="35" name="AutoShape 18"/>
          <p:cNvSpPr>
            <a:spLocks noChangeArrowheads="1"/>
          </p:cNvSpPr>
          <p:nvPr/>
        </p:nvSpPr>
        <p:spPr bwMode="auto">
          <a:xfrm>
            <a:off x="9229749" y="339780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14</a:t>
            </a:r>
          </a:p>
        </p:txBody>
      </p:sp>
      <p:sp>
        <p:nvSpPr>
          <p:cNvPr id="36" name="AutoShape 18"/>
          <p:cNvSpPr>
            <a:spLocks noChangeArrowheads="1"/>
          </p:cNvSpPr>
          <p:nvPr/>
        </p:nvSpPr>
        <p:spPr bwMode="auto">
          <a:xfrm>
            <a:off x="9718012" y="336430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15</a:t>
            </a:r>
          </a:p>
        </p:txBody>
      </p:sp>
    </p:spTree>
    <p:extLst>
      <p:ext uri="{BB962C8B-B14F-4D97-AF65-F5344CB8AC3E}">
        <p14:creationId xmlns:p14="http://schemas.microsoft.com/office/powerpoint/2010/main" val="9386346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5280" t="-1735" r="15039" b="32078"/>
          <a:stretch/>
        </p:blipFill>
        <p:spPr>
          <a:xfrm>
            <a:off x="456257" y="4047187"/>
            <a:ext cx="9198283" cy="2335675"/>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1851546" y="1657352"/>
            <a:ext cx="7711555"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14" name="Rectangle 22"/>
          <p:cNvSpPr>
            <a:spLocks noChangeArrowheads="1"/>
          </p:cNvSpPr>
          <p:nvPr/>
        </p:nvSpPr>
        <p:spPr bwMode="auto">
          <a:xfrm flipV="1">
            <a:off x="1961624" y="5533563"/>
            <a:ext cx="735625" cy="9650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a:t>
            </a:r>
            <a:r>
              <a:rPr lang="en-US" altLang="zh-TW" sz="1477" b="1" dirty="0">
                <a:latin typeface="+mj-lt"/>
              </a:rPr>
              <a:t>6</a:t>
            </a:r>
            <a:r>
              <a:rPr lang="en-US" altLang="en-US" sz="1477" b="1" dirty="0">
                <a:latin typeface="+mj-lt"/>
              </a:rPr>
              <a:t>/12)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2" name="Content Placeholder 1"/>
          <p:cNvSpPr txBox="1">
            <a:spLocks/>
          </p:cNvSpPr>
          <p:nvPr/>
        </p:nvSpPr>
        <p:spPr>
          <a:xfrm>
            <a:off x="501650" y="1665289"/>
            <a:ext cx="11496385" cy="471646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Scroll to the right to see more columns in the </a:t>
            </a:r>
            <a:r>
              <a:rPr lang="en-US" altLang="en-US" sz="1292" dirty="0" err="1">
                <a:latin typeface="+mj-lt"/>
                <a:cs typeface="Arial" panose="020B0604020202020204" pitchFamily="34" charset="0"/>
              </a:rPr>
              <a:t>WebADI</a:t>
            </a:r>
            <a:r>
              <a:rPr lang="en-US" altLang="en-US" sz="1292" dirty="0">
                <a:latin typeface="+mj-lt"/>
                <a:cs typeface="Arial" panose="020B0604020202020204" pitchFamily="34" charset="0"/>
              </a:rPr>
              <a:t> template.</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Enter the Asset Cost.</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Select the Asset Location.</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Select the Depreciation Expense account.</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Enter the asset date placed in service. System will start depreciating the asset from the entered date and catch-up any missed depreciation expense in the current period.</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zh-TW" sz="1292" dirty="0"/>
              <a:t>Optionally e</a:t>
            </a:r>
            <a:r>
              <a:rPr lang="en-US" altLang="en-US" sz="1292" dirty="0"/>
              <a:t>nter an Asset Number. If it is left blank, an asset number will be automatically generated by the system.</a:t>
            </a: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Optionally enter the Serial Number.</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Optionally enter the Manufacturer and Model of this new asset. </a:t>
            </a:r>
          </a:p>
          <a:p>
            <a:pPr marL="342900" indent="-342900">
              <a:lnSpc>
                <a:spcPct val="104000"/>
              </a:lnSpc>
              <a:spcBef>
                <a:spcPct val="20000"/>
              </a:spcBef>
              <a:spcAft>
                <a:spcPts val="0"/>
              </a:spcAft>
              <a:buClr>
                <a:schemeClr val="accent1"/>
              </a:buClr>
              <a:buSzPct val="120000"/>
              <a:buFont typeface="+mj-lt"/>
              <a:buAutoNum type="arabicPeriod" startAt="16"/>
              <a:tabLst/>
            </a:pPr>
            <a:r>
              <a:rPr lang="en-US" altLang="en-US" sz="1292" dirty="0">
                <a:latin typeface="+mj-lt"/>
                <a:cs typeface="Arial" panose="020B0604020202020204" pitchFamily="34" charset="0"/>
              </a:rPr>
              <a:t>Optionally select the employee to which this asset is assigned.</a:t>
            </a:r>
          </a:p>
          <a:p>
            <a:endParaRPr lang="en-US" dirty="0"/>
          </a:p>
        </p:txBody>
      </p:sp>
      <p:sp>
        <p:nvSpPr>
          <p:cNvPr id="13" name="Rectangle 22"/>
          <p:cNvSpPr>
            <a:spLocks noChangeArrowheads="1"/>
          </p:cNvSpPr>
          <p:nvPr/>
        </p:nvSpPr>
        <p:spPr bwMode="auto">
          <a:xfrm flipV="1">
            <a:off x="2697249" y="5533562"/>
            <a:ext cx="373611" cy="9650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22"/>
          <p:cNvSpPr>
            <a:spLocks noChangeArrowheads="1"/>
          </p:cNvSpPr>
          <p:nvPr/>
        </p:nvSpPr>
        <p:spPr bwMode="auto">
          <a:xfrm flipV="1">
            <a:off x="3070861" y="5530223"/>
            <a:ext cx="1466850" cy="9984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22"/>
          <p:cNvSpPr>
            <a:spLocks noChangeArrowheads="1"/>
          </p:cNvSpPr>
          <p:nvPr/>
        </p:nvSpPr>
        <p:spPr bwMode="auto">
          <a:xfrm flipV="1">
            <a:off x="4537711" y="5533481"/>
            <a:ext cx="991869" cy="10452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22"/>
          <p:cNvSpPr>
            <a:spLocks noChangeArrowheads="1"/>
          </p:cNvSpPr>
          <p:nvPr/>
        </p:nvSpPr>
        <p:spPr bwMode="auto">
          <a:xfrm flipV="1">
            <a:off x="5529580" y="5534528"/>
            <a:ext cx="716972" cy="10061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22"/>
          <p:cNvSpPr>
            <a:spLocks noChangeArrowheads="1"/>
          </p:cNvSpPr>
          <p:nvPr/>
        </p:nvSpPr>
        <p:spPr bwMode="auto">
          <a:xfrm flipV="1">
            <a:off x="6246552" y="5532305"/>
            <a:ext cx="685108" cy="10569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2"/>
          <p:cNvSpPr>
            <a:spLocks noChangeArrowheads="1"/>
          </p:cNvSpPr>
          <p:nvPr/>
        </p:nvSpPr>
        <p:spPr bwMode="auto">
          <a:xfrm flipV="1">
            <a:off x="6932766" y="5532490"/>
            <a:ext cx="1689954" cy="1134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8622720" y="5540110"/>
            <a:ext cx="1039439" cy="9789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2088977" y="569783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16</a:t>
            </a:r>
          </a:p>
        </p:txBody>
      </p:sp>
      <p:sp>
        <p:nvSpPr>
          <p:cNvPr id="25" name="AutoShape 18"/>
          <p:cNvSpPr>
            <a:spLocks noChangeArrowheads="1"/>
          </p:cNvSpPr>
          <p:nvPr/>
        </p:nvSpPr>
        <p:spPr bwMode="auto">
          <a:xfrm>
            <a:off x="2601645" y="568204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17</a:t>
            </a:r>
          </a:p>
        </p:txBody>
      </p:sp>
      <p:sp>
        <p:nvSpPr>
          <p:cNvPr id="26" name="AutoShape 18"/>
          <p:cNvSpPr>
            <a:spLocks noChangeArrowheads="1"/>
          </p:cNvSpPr>
          <p:nvPr/>
        </p:nvSpPr>
        <p:spPr bwMode="auto">
          <a:xfrm>
            <a:off x="3459651" y="568204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18</a:t>
            </a:r>
          </a:p>
        </p:txBody>
      </p:sp>
      <p:sp>
        <p:nvSpPr>
          <p:cNvPr id="28" name="AutoShape 18"/>
          <p:cNvSpPr>
            <a:spLocks noChangeArrowheads="1"/>
          </p:cNvSpPr>
          <p:nvPr/>
        </p:nvSpPr>
        <p:spPr bwMode="auto">
          <a:xfrm>
            <a:off x="4869351" y="568204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19</a:t>
            </a:r>
          </a:p>
        </p:txBody>
      </p:sp>
      <p:sp>
        <p:nvSpPr>
          <p:cNvPr id="30" name="AutoShape 18"/>
          <p:cNvSpPr>
            <a:spLocks noChangeArrowheads="1"/>
          </p:cNvSpPr>
          <p:nvPr/>
        </p:nvSpPr>
        <p:spPr bwMode="auto">
          <a:xfrm>
            <a:off x="5609624" y="563006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20</a:t>
            </a:r>
          </a:p>
        </p:txBody>
      </p:sp>
      <p:sp>
        <p:nvSpPr>
          <p:cNvPr id="31" name="AutoShape 18"/>
          <p:cNvSpPr>
            <a:spLocks noChangeArrowheads="1"/>
          </p:cNvSpPr>
          <p:nvPr/>
        </p:nvSpPr>
        <p:spPr bwMode="auto">
          <a:xfrm>
            <a:off x="6348647" y="564756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21</a:t>
            </a:r>
          </a:p>
        </p:txBody>
      </p:sp>
      <p:sp>
        <p:nvSpPr>
          <p:cNvPr id="33" name="AutoShape 18"/>
          <p:cNvSpPr>
            <a:spLocks noChangeArrowheads="1"/>
          </p:cNvSpPr>
          <p:nvPr/>
        </p:nvSpPr>
        <p:spPr bwMode="auto">
          <a:xfrm>
            <a:off x="7210938" y="568203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22</a:t>
            </a:r>
          </a:p>
        </p:txBody>
      </p:sp>
      <p:sp>
        <p:nvSpPr>
          <p:cNvPr id="34" name="AutoShape 18"/>
          <p:cNvSpPr>
            <a:spLocks noChangeArrowheads="1"/>
          </p:cNvSpPr>
          <p:nvPr/>
        </p:nvSpPr>
        <p:spPr bwMode="auto">
          <a:xfrm>
            <a:off x="8020013" y="565387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23</a:t>
            </a:r>
          </a:p>
        </p:txBody>
      </p:sp>
      <p:sp>
        <p:nvSpPr>
          <p:cNvPr id="35" name="AutoShape 18"/>
          <p:cNvSpPr>
            <a:spLocks noChangeArrowheads="1"/>
          </p:cNvSpPr>
          <p:nvPr/>
        </p:nvSpPr>
        <p:spPr bwMode="auto">
          <a:xfrm>
            <a:off x="8829088" y="564562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24</a:t>
            </a:r>
          </a:p>
        </p:txBody>
      </p:sp>
    </p:spTree>
    <p:extLst>
      <p:ext uri="{BB962C8B-B14F-4D97-AF65-F5344CB8AC3E}">
        <p14:creationId xmlns:p14="http://schemas.microsoft.com/office/powerpoint/2010/main" val="8482055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stretch>
            <a:fillRect/>
          </a:stretch>
        </p:blipFill>
        <p:spPr>
          <a:xfrm>
            <a:off x="861799" y="1542472"/>
            <a:ext cx="10669103" cy="4263499"/>
          </a:xfrm>
          <a:prstGeom prst="rect">
            <a:avLst/>
          </a:prstGeom>
        </p:spPr>
      </p:pic>
      <p:sp>
        <p:nvSpPr>
          <p:cNvPr id="4" name="Title 3"/>
          <p:cNvSpPr>
            <a:spLocks noGrp="1"/>
          </p:cNvSpPr>
          <p:nvPr>
            <p:ph type="title"/>
          </p:nvPr>
        </p:nvSpPr>
        <p:spPr/>
        <p:txBody>
          <a:bodyPr/>
          <a:lstStyle/>
          <a:p>
            <a:r>
              <a:rPr lang="en-US" dirty="0"/>
              <a:t>Mass Addition Process</a:t>
            </a:r>
          </a:p>
        </p:txBody>
      </p:sp>
    </p:spTree>
    <p:extLst>
      <p:ext uri="{BB962C8B-B14F-4D97-AF65-F5344CB8AC3E}">
        <p14:creationId xmlns:p14="http://schemas.microsoft.com/office/powerpoint/2010/main" val="1256586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5019" y="3306055"/>
            <a:ext cx="9401961" cy="2953900"/>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1851546" y="1657352"/>
            <a:ext cx="6200255"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22" name="Rectangle 22"/>
          <p:cNvSpPr>
            <a:spLocks noChangeArrowheads="1"/>
          </p:cNvSpPr>
          <p:nvPr/>
        </p:nvSpPr>
        <p:spPr bwMode="auto">
          <a:xfrm flipV="1">
            <a:off x="1550364" y="3693731"/>
            <a:ext cx="2844000" cy="14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flipV="1">
            <a:off x="7662428" y="3692460"/>
            <a:ext cx="938289" cy="14526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(7/12)</a:t>
            </a: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7" name="Content Placeholder 1"/>
          <p:cNvSpPr txBox="1">
            <a:spLocks/>
          </p:cNvSpPr>
          <p:nvPr/>
        </p:nvSpPr>
        <p:spPr>
          <a:xfrm>
            <a:off x="501650" y="1665289"/>
            <a:ext cx="10420349" cy="471646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25"/>
              <a:tabLst/>
            </a:pPr>
            <a:r>
              <a:rPr lang="en-US" altLang="en-US" sz="1292" dirty="0">
                <a:latin typeface="+mj-lt"/>
                <a:cs typeface="Arial" panose="020B0604020202020204" pitchFamily="34" charset="0"/>
              </a:rPr>
              <a:t>Scroll to the right to see more columns in the </a:t>
            </a:r>
            <a:r>
              <a:rPr lang="en-US" altLang="en-US" sz="1292" dirty="0" err="1">
                <a:latin typeface="+mj-lt"/>
                <a:cs typeface="Arial" panose="020B0604020202020204" pitchFamily="34" charset="0"/>
              </a:rPr>
              <a:t>WebADI</a:t>
            </a:r>
            <a:r>
              <a:rPr lang="en-US" altLang="en-US" sz="1292" dirty="0">
                <a:latin typeface="+mj-lt"/>
                <a:cs typeface="Arial" panose="020B0604020202020204" pitchFamily="34" charset="0"/>
              </a:rPr>
              <a:t> template.</a:t>
            </a:r>
          </a:p>
          <a:p>
            <a:pPr marL="342900" indent="-342900">
              <a:lnSpc>
                <a:spcPct val="104000"/>
              </a:lnSpc>
              <a:spcBef>
                <a:spcPct val="20000"/>
              </a:spcBef>
              <a:spcAft>
                <a:spcPts val="0"/>
              </a:spcAft>
              <a:buClr>
                <a:schemeClr val="accent1"/>
              </a:buClr>
              <a:buSzPct val="120000"/>
              <a:buFont typeface="+mj-lt"/>
              <a:buAutoNum type="arabicPeriod" startAt="25"/>
              <a:tabLst/>
            </a:pPr>
            <a:r>
              <a:rPr lang="en-US" altLang="en-US" sz="1292" dirty="0">
                <a:latin typeface="+mj-lt"/>
                <a:cs typeface="Arial" panose="020B0604020202020204" pitchFamily="34" charset="0"/>
              </a:rPr>
              <a:t>Optionally enter the Supplier Number, Invoice Number and PO Number related to this new asset.</a:t>
            </a:r>
          </a:p>
          <a:p>
            <a:pPr marL="342900" indent="-342900">
              <a:lnSpc>
                <a:spcPct val="104000"/>
              </a:lnSpc>
              <a:spcBef>
                <a:spcPct val="20000"/>
              </a:spcBef>
              <a:spcAft>
                <a:spcPts val="0"/>
              </a:spcAft>
              <a:buClr>
                <a:schemeClr val="accent1"/>
              </a:buClr>
              <a:buSzPct val="120000"/>
              <a:buFont typeface="+mj-lt"/>
              <a:buAutoNum type="arabicPeriod" startAt="25"/>
              <a:tabLst/>
            </a:pPr>
            <a:r>
              <a:rPr lang="en-US" altLang="en-US" sz="1292" dirty="0">
                <a:latin typeface="+mj-lt"/>
                <a:cs typeface="Arial" panose="020B0604020202020204" pitchFamily="34" charset="0"/>
              </a:rPr>
              <a:t>Optionally select a Parent Asset of this new asset.</a:t>
            </a:r>
          </a:p>
          <a:p>
            <a:pPr marL="342900" indent="-342900">
              <a:lnSpc>
                <a:spcPct val="104000"/>
              </a:lnSpc>
              <a:spcBef>
                <a:spcPct val="20000"/>
              </a:spcBef>
              <a:spcAft>
                <a:spcPts val="0"/>
              </a:spcAft>
              <a:buClr>
                <a:schemeClr val="accent1"/>
              </a:buClr>
              <a:buSzPct val="120000"/>
              <a:buFont typeface="+mj-lt"/>
              <a:buAutoNum type="arabicPeriod" startAt="25"/>
              <a:tabLst/>
            </a:pPr>
            <a:r>
              <a:rPr lang="en-US" altLang="en-US" sz="1292" dirty="0">
                <a:latin typeface="+mj-lt"/>
                <a:cs typeface="Arial" panose="020B0604020202020204" pitchFamily="34" charset="0"/>
              </a:rPr>
              <a:t>Optionally select “STL” as the Depreciation Method and enter a Life in Months to override the default useful life from the selected asset category.</a:t>
            </a:r>
          </a:p>
          <a:p>
            <a:pPr marL="342900" indent="-342900">
              <a:lnSpc>
                <a:spcPct val="104000"/>
              </a:lnSpc>
              <a:spcBef>
                <a:spcPct val="20000"/>
              </a:spcBef>
              <a:spcAft>
                <a:spcPts val="0"/>
              </a:spcAft>
              <a:buClr>
                <a:schemeClr val="accent1"/>
              </a:buClr>
              <a:buSzPct val="120000"/>
              <a:buFont typeface="+mj-lt"/>
              <a:buAutoNum type="arabicPeriod" startAt="25"/>
              <a:tabLst/>
            </a:pPr>
            <a:r>
              <a:rPr lang="en-US" altLang="en-US" sz="1292" dirty="0">
                <a:latin typeface="+mj-lt"/>
                <a:cs typeface="Arial" panose="020B0604020202020204" pitchFamily="34" charset="0"/>
              </a:rPr>
              <a:t>Double click on the Descriptive </a:t>
            </a:r>
            <a:r>
              <a:rPr lang="en-US" altLang="en-US" sz="1292" dirty="0" err="1">
                <a:latin typeface="+mj-lt"/>
                <a:cs typeface="Arial" panose="020B0604020202020204" pitchFamily="34" charset="0"/>
              </a:rPr>
              <a:t>Flexfield</a:t>
            </a:r>
            <a:r>
              <a:rPr lang="en-US" altLang="en-US" sz="1292" dirty="0">
                <a:latin typeface="+mj-lt"/>
                <a:cs typeface="Arial" panose="020B0604020202020204" pitchFamily="34" charset="0"/>
              </a:rPr>
              <a:t> column and enter the </a:t>
            </a:r>
            <a:r>
              <a:rPr lang="en-US" altLang="en-US" sz="1292" dirty="0">
                <a:cs typeface="Arial" panose="020B0604020202020204" pitchFamily="34" charset="0"/>
              </a:rPr>
              <a:t>Descriptive </a:t>
            </a:r>
            <a:r>
              <a:rPr lang="en-US" altLang="en-US" sz="1292" dirty="0" err="1">
                <a:cs typeface="Arial" panose="020B0604020202020204" pitchFamily="34" charset="0"/>
              </a:rPr>
              <a:t>Flexfields</a:t>
            </a:r>
            <a:r>
              <a:rPr lang="en-US" altLang="en-US" sz="1292" dirty="0">
                <a:cs typeface="Arial" panose="020B0604020202020204" pitchFamily="34" charset="0"/>
              </a:rPr>
              <a:t>.</a:t>
            </a:r>
            <a:endParaRPr lang="en-US" altLang="en-US" sz="1292" dirty="0">
              <a:latin typeface="+mj-lt"/>
              <a:cs typeface="Arial" panose="020B0604020202020204" pitchFamily="34" charset="0"/>
            </a:endParaRPr>
          </a:p>
          <a:p>
            <a:endParaRPr lang="en-US" dirty="0"/>
          </a:p>
        </p:txBody>
      </p:sp>
      <p:sp>
        <p:nvSpPr>
          <p:cNvPr id="18" name="Rectangle 22"/>
          <p:cNvSpPr>
            <a:spLocks noChangeArrowheads="1"/>
          </p:cNvSpPr>
          <p:nvPr/>
        </p:nvSpPr>
        <p:spPr bwMode="auto">
          <a:xfrm flipV="1">
            <a:off x="4389190" y="3693890"/>
            <a:ext cx="934649" cy="14400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Rectangle 22"/>
          <p:cNvSpPr>
            <a:spLocks noChangeArrowheads="1"/>
          </p:cNvSpPr>
          <p:nvPr/>
        </p:nvSpPr>
        <p:spPr bwMode="auto">
          <a:xfrm flipV="1">
            <a:off x="5330708" y="3693603"/>
            <a:ext cx="2324852" cy="14412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1726527" y="393999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24</a:t>
            </a:r>
          </a:p>
        </p:txBody>
      </p:sp>
      <p:sp>
        <p:nvSpPr>
          <p:cNvPr id="25" name="AutoShape 18"/>
          <p:cNvSpPr>
            <a:spLocks noChangeArrowheads="1"/>
          </p:cNvSpPr>
          <p:nvPr/>
        </p:nvSpPr>
        <p:spPr bwMode="auto">
          <a:xfrm>
            <a:off x="4616055" y="393999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27</a:t>
            </a:r>
          </a:p>
        </p:txBody>
      </p:sp>
      <p:sp>
        <p:nvSpPr>
          <p:cNvPr id="26" name="AutoShape 18"/>
          <p:cNvSpPr>
            <a:spLocks noChangeArrowheads="1"/>
          </p:cNvSpPr>
          <p:nvPr/>
        </p:nvSpPr>
        <p:spPr bwMode="auto">
          <a:xfrm>
            <a:off x="6238160" y="388610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28</a:t>
            </a:r>
          </a:p>
        </p:txBody>
      </p:sp>
      <p:sp>
        <p:nvSpPr>
          <p:cNvPr id="27" name="AutoShape 18"/>
          <p:cNvSpPr>
            <a:spLocks noChangeArrowheads="1"/>
          </p:cNvSpPr>
          <p:nvPr/>
        </p:nvSpPr>
        <p:spPr bwMode="auto">
          <a:xfrm>
            <a:off x="7811342" y="384729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29</a:t>
            </a:r>
          </a:p>
        </p:txBody>
      </p:sp>
    </p:spTree>
    <p:extLst>
      <p:ext uri="{BB962C8B-B14F-4D97-AF65-F5344CB8AC3E}">
        <p14:creationId xmlns:p14="http://schemas.microsoft.com/office/powerpoint/2010/main" val="2503319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88045" y="2324431"/>
            <a:ext cx="5140178" cy="3625046"/>
          </a:xfrm>
          <a:prstGeom prst="rect">
            <a:avLst/>
          </a:prstGeom>
        </p:spPr>
      </p:pic>
      <p:sp>
        <p:nvSpPr>
          <p:cNvPr id="23" name="Content Placeholder 1"/>
          <p:cNvSpPr txBox="1">
            <a:spLocks/>
          </p:cNvSpPr>
          <p:nvPr/>
        </p:nvSpPr>
        <p:spPr>
          <a:xfrm>
            <a:off x="501651" y="1665289"/>
            <a:ext cx="5603585" cy="471646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30"/>
              <a:tabLst/>
            </a:pPr>
            <a:r>
              <a:rPr lang="en-US" altLang="en-US" sz="1292" dirty="0">
                <a:latin typeface="+mj-lt"/>
                <a:cs typeface="Arial" panose="020B0604020202020204" pitchFamily="34" charset="0"/>
              </a:rPr>
              <a:t>On the Excel menu, select the Oracle tab.</a:t>
            </a:r>
          </a:p>
          <a:p>
            <a:pPr marL="342900" indent="-342900">
              <a:lnSpc>
                <a:spcPct val="104000"/>
              </a:lnSpc>
              <a:spcBef>
                <a:spcPct val="20000"/>
              </a:spcBef>
              <a:spcAft>
                <a:spcPts val="0"/>
              </a:spcAft>
              <a:buClr>
                <a:schemeClr val="accent1"/>
              </a:buClr>
              <a:buSzPct val="120000"/>
              <a:buFont typeface="+mj-lt"/>
              <a:buAutoNum type="arabicPeriod" startAt="30"/>
              <a:tabLst/>
            </a:pPr>
            <a:r>
              <a:rPr lang="en-US" altLang="en-US" sz="1292" dirty="0">
                <a:latin typeface="+mj-lt"/>
                <a:cs typeface="Arial" panose="020B0604020202020204" pitchFamily="34" charset="0"/>
              </a:rPr>
              <a:t>Click “Upload”.</a:t>
            </a:r>
          </a:p>
          <a:p>
            <a:pPr marL="342900" indent="-342900">
              <a:lnSpc>
                <a:spcPct val="104000"/>
              </a:lnSpc>
              <a:spcBef>
                <a:spcPct val="20000"/>
              </a:spcBef>
              <a:spcAft>
                <a:spcPts val="0"/>
              </a:spcAft>
              <a:buClr>
                <a:schemeClr val="accent1"/>
              </a:buClr>
              <a:buSzPct val="120000"/>
              <a:buFont typeface="+mj-lt"/>
              <a:buAutoNum type="arabicPeriod" startAt="30"/>
              <a:tabLst/>
            </a:pPr>
            <a:r>
              <a:rPr lang="en-US" altLang="en-US" sz="1292" dirty="0">
                <a:latin typeface="+mj-lt"/>
                <a:cs typeface="Arial" panose="020B0604020202020204" pitchFamily="34" charset="0"/>
              </a:rPr>
              <a:t>Select whether to upload all or only the flagged rows.</a:t>
            </a:r>
          </a:p>
          <a:p>
            <a:pPr marL="342900" indent="-342900">
              <a:lnSpc>
                <a:spcPct val="104000"/>
              </a:lnSpc>
              <a:spcBef>
                <a:spcPct val="20000"/>
              </a:spcBef>
              <a:spcAft>
                <a:spcPts val="0"/>
              </a:spcAft>
              <a:buClr>
                <a:schemeClr val="accent1"/>
              </a:buClr>
              <a:buSzPct val="120000"/>
              <a:buFont typeface="+mj-lt"/>
              <a:buAutoNum type="arabicPeriod" startAt="30"/>
              <a:tabLst/>
            </a:pPr>
            <a:r>
              <a:rPr lang="en-US" altLang="en-US" sz="1292" dirty="0">
                <a:latin typeface="+mj-lt"/>
                <a:cs typeface="Arial" panose="020B0604020202020204" pitchFamily="34" charset="0"/>
              </a:rPr>
              <a:t>Select whether to run the “Post Mass Additions” request to post the asset immediately.</a:t>
            </a:r>
          </a:p>
          <a:p>
            <a:pPr marL="342900" indent="-342900">
              <a:lnSpc>
                <a:spcPct val="104000"/>
              </a:lnSpc>
              <a:spcBef>
                <a:spcPct val="20000"/>
              </a:spcBef>
              <a:spcAft>
                <a:spcPts val="0"/>
              </a:spcAft>
              <a:buClr>
                <a:schemeClr val="accent1"/>
              </a:buClr>
              <a:buSzPct val="120000"/>
              <a:buFont typeface="+mj-lt"/>
              <a:buAutoNum type="arabicPeriod" startAt="30"/>
              <a:tabLst/>
            </a:pPr>
            <a:r>
              <a:rPr lang="en-US" altLang="en-US" sz="1292" dirty="0">
                <a:latin typeface="+mj-lt"/>
                <a:cs typeface="Arial" panose="020B0604020202020204" pitchFamily="34" charset="0"/>
              </a:rPr>
              <a:t>Click “Upload”.</a:t>
            </a: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0"/>
              <a:tabLst/>
            </a:pPr>
            <a:endParaRPr lang="en-US" altLang="en-US" sz="1292" dirty="0">
              <a:latin typeface="+mj-lt"/>
              <a:cs typeface="Arial" panose="020B0604020202020204" pitchFamily="34" charset="0"/>
            </a:endParaRPr>
          </a:p>
          <a:p>
            <a:endParaRPr lang="en-US" dirty="0"/>
          </a:p>
        </p:txBody>
      </p:sp>
      <p:pic>
        <p:nvPicPr>
          <p:cNvPr id="2" name="Picture 1"/>
          <p:cNvPicPr>
            <a:picLocks noChangeAspect="1"/>
          </p:cNvPicPr>
          <p:nvPr/>
        </p:nvPicPr>
        <p:blipFill rotWithShape="1">
          <a:blip r:embed="rId3"/>
          <a:srcRect r="40503"/>
          <a:stretch/>
        </p:blipFill>
        <p:spPr>
          <a:xfrm>
            <a:off x="1710336" y="3198008"/>
            <a:ext cx="4247325" cy="1123589"/>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7016458" y="645959"/>
            <a:ext cx="6200255"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lvl="1"/>
            <a:endParaRPr lang="en-US" altLang="zh-TW" sz="1092" dirty="0"/>
          </a:p>
          <a:p>
            <a:pPr lvl="1"/>
            <a:endParaRPr lang="en-US" altLang="zh-TW" sz="1092" dirty="0"/>
          </a:p>
          <a:p>
            <a:pPr lvl="1"/>
            <a:endParaRPr lang="en-US" altLang="zh-TW" sz="1092" dirty="0"/>
          </a:p>
          <a:p>
            <a:pPr lvl="1"/>
            <a:endParaRPr lang="en-US" altLang="zh-TW" sz="1092" dirty="0"/>
          </a:p>
          <a:p>
            <a:pPr lvl="1"/>
            <a:endParaRPr lang="en-US" altLang="zh-TW" sz="1092" dirty="0"/>
          </a:p>
          <a:p>
            <a:pPr>
              <a:buFont typeface="Wingdings" panose="05000000000000000000" pitchFamily="2" charset="2"/>
              <a:buAutoNum type="arabicPeriod"/>
            </a:pPr>
            <a:endParaRPr lang="en-US" altLang="zh-TW" sz="1292" dirty="0"/>
          </a:p>
          <a:p>
            <a:endParaRPr lang="en-US" altLang="zh-TW"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a:p>
            <a:pPr eaLnBrk="1" hangingPunct="1">
              <a:buFont typeface="Wingdings" panose="05000000000000000000" pitchFamily="2" charset="2"/>
              <a:buAutoNum type="arabicPeriod"/>
            </a:pPr>
            <a:endParaRPr lang="en-US" altLang="en-US" sz="1292" dirty="0"/>
          </a:p>
        </p:txBody>
      </p:sp>
      <p:sp>
        <p:nvSpPr>
          <p:cNvPr id="14" name="Rectangle 22"/>
          <p:cNvSpPr>
            <a:spLocks noChangeArrowheads="1"/>
          </p:cNvSpPr>
          <p:nvPr/>
        </p:nvSpPr>
        <p:spPr bwMode="auto">
          <a:xfrm flipV="1">
            <a:off x="11049493" y="3710598"/>
            <a:ext cx="404181" cy="22604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22"/>
          <p:cNvSpPr>
            <a:spLocks noChangeArrowheads="1"/>
          </p:cNvSpPr>
          <p:nvPr/>
        </p:nvSpPr>
        <p:spPr bwMode="auto">
          <a:xfrm flipV="1">
            <a:off x="7804755" y="2859250"/>
            <a:ext cx="862342" cy="31027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cxnSp>
        <p:nvCxnSpPr>
          <p:cNvPr id="18" name="Straight Arrow Connector 17"/>
          <p:cNvCxnSpPr/>
          <p:nvPr/>
        </p:nvCxnSpPr>
        <p:spPr>
          <a:xfrm>
            <a:off x="5081982" y="3652695"/>
            <a:ext cx="1232639" cy="0"/>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22"/>
          <p:cNvSpPr>
            <a:spLocks noChangeArrowheads="1"/>
          </p:cNvSpPr>
          <p:nvPr/>
        </p:nvSpPr>
        <p:spPr bwMode="auto">
          <a:xfrm flipV="1">
            <a:off x="2382546" y="3358777"/>
            <a:ext cx="323914" cy="11798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2"/>
          <p:cNvSpPr>
            <a:spLocks noChangeArrowheads="1"/>
          </p:cNvSpPr>
          <p:nvPr/>
        </p:nvSpPr>
        <p:spPr bwMode="auto">
          <a:xfrm flipV="1">
            <a:off x="3231611" y="3476760"/>
            <a:ext cx="322093" cy="4880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(8/12)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24" name="AutoShape 18"/>
          <p:cNvSpPr>
            <a:spLocks noChangeArrowheads="1"/>
          </p:cNvSpPr>
          <p:nvPr/>
        </p:nvSpPr>
        <p:spPr bwMode="auto">
          <a:xfrm>
            <a:off x="2304044" y="285038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30</a:t>
            </a:r>
          </a:p>
        </p:txBody>
      </p:sp>
      <p:sp>
        <p:nvSpPr>
          <p:cNvPr id="25" name="AutoShape 18"/>
          <p:cNvSpPr>
            <a:spLocks noChangeArrowheads="1"/>
          </p:cNvSpPr>
          <p:nvPr/>
        </p:nvSpPr>
        <p:spPr bwMode="auto">
          <a:xfrm>
            <a:off x="3152198" y="401029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31</a:t>
            </a:r>
          </a:p>
        </p:txBody>
      </p:sp>
      <p:sp>
        <p:nvSpPr>
          <p:cNvPr id="26" name="AutoShape 18"/>
          <p:cNvSpPr>
            <a:spLocks noChangeArrowheads="1"/>
          </p:cNvSpPr>
          <p:nvPr/>
        </p:nvSpPr>
        <p:spPr bwMode="auto">
          <a:xfrm>
            <a:off x="8700864" y="273028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32</a:t>
            </a:r>
          </a:p>
        </p:txBody>
      </p:sp>
      <p:sp>
        <p:nvSpPr>
          <p:cNvPr id="27" name="AutoShape 18"/>
          <p:cNvSpPr>
            <a:spLocks noChangeArrowheads="1"/>
          </p:cNvSpPr>
          <p:nvPr/>
        </p:nvSpPr>
        <p:spPr bwMode="auto">
          <a:xfrm>
            <a:off x="11047305" y="400344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34</a:t>
            </a:r>
          </a:p>
        </p:txBody>
      </p:sp>
      <p:sp>
        <p:nvSpPr>
          <p:cNvPr id="28" name="Rectangle 22"/>
          <p:cNvSpPr>
            <a:spLocks noChangeArrowheads="1"/>
          </p:cNvSpPr>
          <p:nvPr/>
        </p:nvSpPr>
        <p:spPr bwMode="auto">
          <a:xfrm flipV="1">
            <a:off x="7842899" y="3476759"/>
            <a:ext cx="2252446" cy="2548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30" name="AutoShape 18"/>
          <p:cNvSpPr>
            <a:spLocks noChangeArrowheads="1"/>
          </p:cNvSpPr>
          <p:nvPr/>
        </p:nvSpPr>
        <p:spPr bwMode="auto">
          <a:xfrm>
            <a:off x="10137695" y="328015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33</a:t>
            </a:r>
          </a:p>
        </p:txBody>
      </p:sp>
    </p:spTree>
    <p:extLst>
      <p:ext uri="{BB962C8B-B14F-4D97-AF65-F5344CB8AC3E}">
        <p14:creationId xmlns:p14="http://schemas.microsoft.com/office/powerpoint/2010/main" val="34674540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68098" y="2791741"/>
            <a:ext cx="3837138" cy="2703567"/>
          </a:xfrm>
          <a:prstGeom prst="rect">
            <a:avLst/>
          </a:prstGeom>
        </p:spPr>
      </p:pic>
      <p:pic>
        <p:nvPicPr>
          <p:cNvPr id="26" name="Picture 25"/>
          <p:cNvPicPr/>
          <p:nvPr/>
        </p:nvPicPr>
        <p:blipFill>
          <a:blip r:embed="rId3"/>
          <a:stretch>
            <a:fillRect/>
          </a:stretch>
        </p:blipFill>
        <p:spPr>
          <a:xfrm>
            <a:off x="6333015" y="5825835"/>
            <a:ext cx="4085920" cy="886291"/>
          </a:xfrm>
          <a:prstGeom prst="rect">
            <a:avLst/>
          </a:prstGeom>
        </p:spPr>
      </p:pic>
      <p:pic>
        <p:nvPicPr>
          <p:cNvPr id="22" name="Picture 21"/>
          <p:cNvPicPr/>
          <p:nvPr/>
        </p:nvPicPr>
        <p:blipFill>
          <a:blip r:embed="rId4"/>
          <a:stretch>
            <a:fillRect/>
          </a:stretch>
        </p:blipFill>
        <p:spPr>
          <a:xfrm>
            <a:off x="1875763" y="2826773"/>
            <a:ext cx="3945738" cy="2599507"/>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1851545" y="1657352"/>
            <a:ext cx="8567390"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17" name="Rectangle 22"/>
          <p:cNvSpPr>
            <a:spLocks noChangeArrowheads="1"/>
          </p:cNvSpPr>
          <p:nvPr/>
        </p:nvSpPr>
        <p:spPr bwMode="auto">
          <a:xfrm flipV="1">
            <a:off x="8774235" y="5825834"/>
            <a:ext cx="1644700" cy="88629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2"/>
          <p:cNvSpPr>
            <a:spLocks noChangeArrowheads="1"/>
          </p:cNvSpPr>
          <p:nvPr/>
        </p:nvSpPr>
        <p:spPr bwMode="auto">
          <a:xfrm flipV="1">
            <a:off x="1882610" y="2826772"/>
            <a:ext cx="3985530" cy="263453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5" name="Rectangle 22"/>
          <p:cNvSpPr>
            <a:spLocks noChangeArrowheads="1"/>
          </p:cNvSpPr>
          <p:nvPr/>
        </p:nvSpPr>
        <p:spPr bwMode="auto">
          <a:xfrm flipV="1">
            <a:off x="5338413" y="3596613"/>
            <a:ext cx="404181" cy="22604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8" name="Rectangle 22"/>
          <p:cNvSpPr>
            <a:spLocks noChangeArrowheads="1"/>
          </p:cNvSpPr>
          <p:nvPr/>
        </p:nvSpPr>
        <p:spPr bwMode="auto">
          <a:xfrm flipV="1">
            <a:off x="6337874" y="2791740"/>
            <a:ext cx="3867363" cy="270356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31" name="Rectangle 22"/>
          <p:cNvSpPr>
            <a:spLocks noChangeArrowheads="1"/>
          </p:cNvSpPr>
          <p:nvPr/>
        </p:nvSpPr>
        <p:spPr bwMode="auto">
          <a:xfrm flipV="1">
            <a:off x="9735424" y="3694019"/>
            <a:ext cx="404181" cy="22604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cxnSp>
        <p:nvCxnSpPr>
          <p:cNvPr id="32" name="Straight Arrow Connector 31"/>
          <p:cNvCxnSpPr/>
          <p:nvPr/>
        </p:nvCxnSpPr>
        <p:spPr>
          <a:xfrm flipH="1">
            <a:off x="8256874" y="5441040"/>
            <a:ext cx="14681" cy="484259"/>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(9/12)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23" name="Content Placeholder 1"/>
          <p:cNvSpPr txBox="1">
            <a:spLocks/>
          </p:cNvSpPr>
          <p:nvPr/>
        </p:nvSpPr>
        <p:spPr>
          <a:xfrm>
            <a:off x="501650" y="1665289"/>
            <a:ext cx="11220449" cy="471646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35"/>
              <a:tabLst/>
            </a:pPr>
            <a:r>
              <a:rPr lang="en-US" altLang="en-US" sz="1292" dirty="0">
                <a:latin typeface="+mj-lt"/>
                <a:cs typeface="Arial" panose="020B0604020202020204" pitchFamily="34" charset="0"/>
              </a:rPr>
              <a:t>Wait until the upload process is completed.</a:t>
            </a:r>
          </a:p>
          <a:p>
            <a:pPr marL="342900" indent="-342900">
              <a:lnSpc>
                <a:spcPct val="104000"/>
              </a:lnSpc>
              <a:spcBef>
                <a:spcPct val="20000"/>
              </a:spcBef>
              <a:spcAft>
                <a:spcPts val="0"/>
              </a:spcAft>
              <a:buClr>
                <a:schemeClr val="accent1"/>
              </a:buClr>
              <a:buSzPct val="120000"/>
              <a:buFont typeface="+mj-lt"/>
              <a:buAutoNum type="arabicPeriod" startAt="35"/>
              <a:tabLst/>
            </a:pPr>
            <a:r>
              <a:rPr lang="en-US" altLang="en-US" sz="1292" dirty="0">
                <a:latin typeface="+mj-lt"/>
                <a:cs typeface="Arial" panose="020B0604020202020204" pitchFamily="34" charset="0"/>
              </a:rPr>
              <a:t>Click “Close”.</a:t>
            </a:r>
          </a:p>
          <a:p>
            <a:pPr marL="342900" indent="-342900">
              <a:lnSpc>
                <a:spcPct val="104000"/>
              </a:lnSpc>
              <a:spcBef>
                <a:spcPct val="20000"/>
              </a:spcBef>
              <a:spcAft>
                <a:spcPts val="0"/>
              </a:spcAft>
              <a:buClr>
                <a:schemeClr val="accent1"/>
              </a:buClr>
              <a:buSzPct val="120000"/>
              <a:buFont typeface="+mj-lt"/>
              <a:buAutoNum type="arabicPeriod" startAt="35"/>
              <a:tabLst/>
            </a:pPr>
            <a:r>
              <a:rPr lang="en-US" altLang="en-US" sz="1292" dirty="0">
                <a:latin typeface="+mj-lt"/>
                <a:cs typeface="Arial" panose="020B0604020202020204" pitchFamily="34" charset="0"/>
              </a:rPr>
              <a:t>If there is any row with error, refer to the Messages column for the error messages. Fix the issue and re-uploaded the records.</a:t>
            </a:r>
          </a:p>
          <a:p>
            <a:endParaRPr lang="en-US" dirty="0"/>
          </a:p>
        </p:txBody>
      </p:sp>
      <p:sp>
        <p:nvSpPr>
          <p:cNvPr id="24" name="AutoShape 18"/>
          <p:cNvSpPr>
            <a:spLocks noChangeArrowheads="1"/>
          </p:cNvSpPr>
          <p:nvPr/>
        </p:nvSpPr>
        <p:spPr bwMode="auto">
          <a:xfrm>
            <a:off x="1358962" y="279174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35</a:t>
            </a:r>
          </a:p>
        </p:txBody>
      </p:sp>
      <p:sp>
        <p:nvSpPr>
          <p:cNvPr id="33" name="AutoShape 18"/>
          <p:cNvSpPr>
            <a:spLocks noChangeArrowheads="1"/>
          </p:cNvSpPr>
          <p:nvPr/>
        </p:nvSpPr>
        <p:spPr bwMode="auto">
          <a:xfrm>
            <a:off x="4744378" y="352229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36</a:t>
            </a:r>
          </a:p>
        </p:txBody>
      </p:sp>
      <p:sp>
        <p:nvSpPr>
          <p:cNvPr id="35" name="AutoShape 18"/>
          <p:cNvSpPr>
            <a:spLocks noChangeArrowheads="1"/>
          </p:cNvSpPr>
          <p:nvPr/>
        </p:nvSpPr>
        <p:spPr bwMode="auto">
          <a:xfrm>
            <a:off x="8375975" y="545882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37</a:t>
            </a:r>
          </a:p>
        </p:txBody>
      </p:sp>
    </p:spTree>
    <p:extLst>
      <p:ext uri="{BB962C8B-B14F-4D97-AF65-F5344CB8AC3E}">
        <p14:creationId xmlns:p14="http://schemas.microsoft.com/office/powerpoint/2010/main" val="20486496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12639" y="1599183"/>
            <a:ext cx="7232007" cy="4351397"/>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31" name="Rectangle 22"/>
          <p:cNvSpPr>
            <a:spLocks noChangeArrowheads="1"/>
          </p:cNvSpPr>
          <p:nvPr/>
        </p:nvSpPr>
        <p:spPr bwMode="auto">
          <a:xfrm flipV="1">
            <a:off x="5369391" y="4098222"/>
            <a:ext cx="3026463" cy="2188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10689254" y="5392778"/>
            <a:ext cx="1151764" cy="31529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(10/12)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2" name="Content Placeholder 1"/>
          <p:cNvSpPr txBox="1">
            <a:spLocks/>
          </p:cNvSpPr>
          <p:nvPr/>
        </p:nvSpPr>
        <p:spPr>
          <a:xfrm>
            <a:off x="501651" y="1665289"/>
            <a:ext cx="3996458" cy="471646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38"/>
              <a:tabLst/>
            </a:pPr>
            <a:r>
              <a:rPr lang="en-US" altLang="en-US" sz="1292" dirty="0">
                <a:latin typeface="+mj-lt"/>
                <a:cs typeface="Arial" panose="020B0604020202020204" pitchFamily="34" charset="0"/>
              </a:rPr>
              <a:t>FA - (N) &gt; Mass Additions &gt; Prepare Mass Additions</a:t>
            </a:r>
          </a:p>
          <a:p>
            <a:pPr marL="342900" indent="-342900">
              <a:lnSpc>
                <a:spcPct val="104000"/>
              </a:lnSpc>
              <a:spcBef>
                <a:spcPct val="20000"/>
              </a:spcBef>
              <a:spcAft>
                <a:spcPts val="0"/>
              </a:spcAft>
              <a:buClr>
                <a:schemeClr val="accent1"/>
              </a:buClr>
              <a:buSzPct val="120000"/>
              <a:buFont typeface="+mj-lt"/>
              <a:buAutoNum type="arabicPeriod" startAt="38"/>
              <a:tabLst/>
            </a:pPr>
            <a:r>
              <a:rPr lang="en-US" altLang="en-US" sz="1292" dirty="0">
                <a:latin typeface="+mj-lt"/>
                <a:cs typeface="Arial" panose="020B0604020202020204" pitchFamily="34" charset="0"/>
              </a:rPr>
              <a:t>In the Find Mass Additions window, specify “Spreadsheet” for the Source System to find mass addition lines uploaded from </a:t>
            </a:r>
            <a:r>
              <a:rPr lang="en-US" altLang="en-US" sz="1292" dirty="0" err="1">
                <a:latin typeface="+mj-lt"/>
                <a:cs typeface="Arial" panose="020B0604020202020204" pitchFamily="34" charset="0"/>
              </a:rPr>
              <a:t>WebADI</a:t>
            </a:r>
            <a:r>
              <a:rPr lang="en-US" altLang="en-US" sz="1292" dirty="0">
                <a:latin typeface="+mj-lt"/>
                <a:cs typeface="Arial" panose="020B0604020202020204" pitchFamily="34" charset="0"/>
              </a:rPr>
              <a:t>.</a:t>
            </a:r>
          </a:p>
          <a:p>
            <a:pPr marL="342900" indent="-342900">
              <a:lnSpc>
                <a:spcPct val="104000"/>
              </a:lnSpc>
              <a:spcBef>
                <a:spcPct val="20000"/>
              </a:spcBef>
              <a:spcAft>
                <a:spcPts val="0"/>
              </a:spcAft>
              <a:buClr>
                <a:schemeClr val="accent1"/>
              </a:buClr>
              <a:buSzPct val="120000"/>
              <a:buFont typeface="+mj-lt"/>
              <a:buAutoNum type="arabicPeriod" startAt="38"/>
              <a:tabLst/>
            </a:pPr>
            <a:r>
              <a:rPr lang="en-US" altLang="en-US" sz="1292" dirty="0">
                <a:latin typeface="+mj-lt"/>
                <a:cs typeface="Arial" panose="020B0604020202020204" pitchFamily="34" charset="0"/>
              </a:rPr>
              <a:t>Click “Find”.</a:t>
            </a: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38"/>
              <a:tabLst/>
            </a:pPr>
            <a:endParaRPr lang="en-US" altLang="en-US" sz="1292" dirty="0">
              <a:latin typeface="+mj-lt"/>
              <a:cs typeface="Arial" panose="020B0604020202020204" pitchFamily="34" charset="0"/>
            </a:endParaRPr>
          </a:p>
        </p:txBody>
      </p:sp>
      <p:sp>
        <p:nvSpPr>
          <p:cNvPr id="13" name="AutoShape 18"/>
          <p:cNvSpPr>
            <a:spLocks noChangeArrowheads="1"/>
          </p:cNvSpPr>
          <p:nvPr/>
        </p:nvSpPr>
        <p:spPr bwMode="auto">
          <a:xfrm>
            <a:off x="10934448" y="571734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40</a:t>
            </a:r>
          </a:p>
        </p:txBody>
      </p:sp>
      <p:sp>
        <p:nvSpPr>
          <p:cNvPr id="14" name="AutoShape 18"/>
          <p:cNvSpPr>
            <a:spLocks noChangeArrowheads="1"/>
          </p:cNvSpPr>
          <p:nvPr/>
        </p:nvSpPr>
        <p:spPr bwMode="auto">
          <a:xfrm>
            <a:off x="4812639" y="397443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39</a:t>
            </a:r>
          </a:p>
        </p:txBody>
      </p:sp>
    </p:spTree>
    <p:extLst>
      <p:ext uri="{BB962C8B-B14F-4D97-AF65-F5344CB8AC3E}">
        <p14:creationId xmlns:p14="http://schemas.microsoft.com/office/powerpoint/2010/main" val="18509122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2983" y="2614897"/>
            <a:ext cx="7224386" cy="3421677"/>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10" name="Rectangle 13"/>
          <p:cNvSpPr>
            <a:spLocks noChangeArrowheads="1"/>
          </p:cNvSpPr>
          <p:nvPr/>
        </p:nvSpPr>
        <p:spPr bwMode="auto">
          <a:xfrm>
            <a:off x="0" y="4844644"/>
            <a:ext cx="8567390"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31" name="Rectangle 22"/>
          <p:cNvSpPr>
            <a:spLocks noChangeArrowheads="1"/>
          </p:cNvSpPr>
          <p:nvPr/>
        </p:nvSpPr>
        <p:spPr bwMode="auto">
          <a:xfrm flipV="1">
            <a:off x="2468852" y="3697375"/>
            <a:ext cx="6992648" cy="26740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8377224" y="5519823"/>
            <a:ext cx="1084276" cy="31052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(11/12)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2" name="Content Placeholder 1"/>
          <p:cNvSpPr txBox="1">
            <a:spLocks/>
          </p:cNvSpPr>
          <p:nvPr/>
        </p:nvSpPr>
        <p:spPr>
          <a:xfrm>
            <a:off x="501651" y="1665289"/>
            <a:ext cx="6795076" cy="4716463"/>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41"/>
              <a:tabLst/>
            </a:pPr>
            <a:r>
              <a:rPr lang="en-US" altLang="en-US" sz="1292" dirty="0">
                <a:latin typeface="+mj-lt"/>
                <a:cs typeface="Arial" panose="020B0604020202020204" pitchFamily="34" charset="0"/>
              </a:rPr>
              <a:t>Select a mass addition line.</a:t>
            </a:r>
          </a:p>
          <a:p>
            <a:pPr marL="342900" indent="-342900">
              <a:lnSpc>
                <a:spcPct val="104000"/>
              </a:lnSpc>
              <a:spcBef>
                <a:spcPct val="20000"/>
              </a:spcBef>
              <a:spcAft>
                <a:spcPts val="0"/>
              </a:spcAft>
              <a:buClr>
                <a:schemeClr val="accent1"/>
              </a:buClr>
              <a:buSzPct val="120000"/>
              <a:buFont typeface="+mj-lt"/>
              <a:buAutoNum type="arabicPeriod" startAt="41"/>
              <a:tabLst/>
            </a:pPr>
            <a:r>
              <a:rPr lang="en-US" altLang="en-US" sz="1292" dirty="0">
                <a:latin typeface="+mj-lt"/>
                <a:cs typeface="Arial" panose="020B0604020202020204" pitchFamily="34" charset="0"/>
              </a:rPr>
              <a:t>Click “Open”.</a:t>
            </a: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pPr marL="342900" indent="-342900">
              <a:lnSpc>
                <a:spcPct val="104000"/>
              </a:lnSpc>
              <a:spcBef>
                <a:spcPct val="20000"/>
              </a:spcBef>
              <a:spcAft>
                <a:spcPts val="0"/>
              </a:spcAft>
              <a:buClr>
                <a:schemeClr val="accent1"/>
              </a:buClr>
              <a:buSzPct val="120000"/>
              <a:buFont typeface="+mj-lt"/>
              <a:buAutoNum type="arabicPeriod" startAt="41"/>
              <a:tabLst/>
            </a:pPr>
            <a:endParaRPr lang="en-US" altLang="en-US" sz="1292" dirty="0">
              <a:latin typeface="+mj-lt"/>
              <a:cs typeface="Arial" panose="020B0604020202020204" pitchFamily="34" charset="0"/>
            </a:endParaRPr>
          </a:p>
          <a:p>
            <a:endParaRPr lang="en-US" dirty="0"/>
          </a:p>
        </p:txBody>
      </p:sp>
      <p:sp>
        <p:nvSpPr>
          <p:cNvPr id="13" name="AutoShape 18"/>
          <p:cNvSpPr>
            <a:spLocks noChangeArrowheads="1"/>
          </p:cNvSpPr>
          <p:nvPr/>
        </p:nvSpPr>
        <p:spPr bwMode="auto">
          <a:xfrm>
            <a:off x="1872065" y="359784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41</a:t>
            </a:r>
          </a:p>
        </p:txBody>
      </p:sp>
      <p:sp>
        <p:nvSpPr>
          <p:cNvPr id="14" name="AutoShape 18"/>
          <p:cNvSpPr>
            <a:spLocks noChangeArrowheads="1"/>
          </p:cNvSpPr>
          <p:nvPr/>
        </p:nvSpPr>
        <p:spPr bwMode="auto">
          <a:xfrm>
            <a:off x="8481344" y="510049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42</a:t>
            </a:r>
          </a:p>
        </p:txBody>
      </p:sp>
    </p:spTree>
    <p:extLst>
      <p:ext uri="{BB962C8B-B14F-4D97-AF65-F5344CB8AC3E}">
        <p14:creationId xmlns:p14="http://schemas.microsoft.com/office/powerpoint/2010/main" val="23048589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03507" y="2378553"/>
            <a:ext cx="5652663" cy="3881733"/>
          </a:xfrm>
          <a:prstGeom prst="rect">
            <a:avLst/>
          </a:prstGeom>
        </p:spPr>
      </p:pic>
      <p:sp>
        <p:nvSpPr>
          <p:cNvPr id="2375682" name="Rectangle 2"/>
          <p:cNvSpPr>
            <a:spLocks noGrp="1" noChangeArrowheads="1"/>
          </p:cNvSpPr>
          <p:nvPr>
            <p:ph type="title"/>
          </p:nvPr>
        </p:nvSpPr>
        <p:spPr/>
        <p:txBody>
          <a:bodyPr/>
          <a:lstStyle/>
          <a:p>
            <a:r>
              <a:rPr lang="en-US" altLang="en-US" dirty="0"/>
              <a:t>Asset Additions</a:t>
            </a:r>
          </a:p>
        </p:txBody>
      </p:sp>
      <p:sp>
        <p:nvSpPr>
          <p:cNvPr id="31" name="Rectangle 22"/>
          <p:cNvSpPr>
            <a:spLocks noChangeArrowheads="1"/>
          </p:cNvSpPr>
          <p:nvPr/>
        </p:nvSpPr>
        <p:spPr bwMode="auto">
          <a:xfrm flipV="1">
            <a:off x="6167655" y="2374766"/>
            <a:ext cx="5688515" cy="390005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9989269" y="2534160"/>
            <a:ext cx="1772120" cy="31052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Upload Mass Additions by </a:t>
            </a:r>
            <a:r>
              <a:rPr lang="en-US" altLang="en-US" sz="1477" b="1" dirty="0" err="1">
                <a:latin typeface="+mj-lt"/>
              </a:rPr>
              <a:t>WebADI</a:t>
            </a:r>
            <a:r>
              <a:rPr lang="en-US" altLang="en-US" sz="1477" b="1" dirty="0">
                <a:latin typeface="+mj-lt"/>
              </a:rPr>
              <a:t> (12/12)</a:t>
            </a: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a:p>
            <a:pPr marL="266700" indent="-266700">
              <a:lnSpc>
                <a:spcPct val="104000"/>
              </a:lnSpc>
              <a:spcBef>
                <a:spcPct val="20000"/>
              </a:spcBef>
              <a:buClr>
                <a:schemeClr val="accent1"/>
              </a:buClr>
              <a:buSzPct val="120000"/>
              <a:buFont typeface="Wingdings" panose="05000000000000000000" pitchFamily="2" charset="2"/>
              <a:buAutoNum type="arabicPeriod" startAt="2"/>
            </a:pPr>
            <a:endParaRPr lang="en-US" altLang="en-US" sz="1292" dirty="0">
              <a:latin typeface="+mj-lt"/>
              <a:cs typeface="Arial" panose="020B0604020202020204" pitchFamily="34" charset="0"/>
            </a:endParaRPr>
          </a:p>
        </p:txBody>
      </p:sp>
      <p:sp>
        <p:nvSpPr>
          <p:cNvPr id="12" name="Content Placeholder 1"/>
          <p:cNvSpPr txBox="1">
            <a:spLocks/>
          </p:cNvSpPr>
          <p:nvPr/>
        </p:nvSpPr>
        <p:spPr>
          <a:xfrm>
            <a:off x="501650" y="1665289"/>
            <a:ext cx="11220449" cy="1737787"/>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5029200"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5029200"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5029200"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5029200"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lnSpc>
                <a:spcPct val="104000"/>
              </a:lnSpc>
              <a:spcBef>
                <a:spcPct val="20000"/>
              </a:spcBef>
              <a:spcAft>
                <a:spcPts val="0"/>
              </a:spcAft>
              <a:buClr>
                <a:schemeClr val="accent1"/>
              </a:buClr>
              <a:buSzPct val="120000"/>
              <a:buFont typeface="+mj-lt"/>
              <a:buAutoNum type="arabicPeriod" startAt="43"/>
              <a:tabLst/>
            </a:pPr>
            <a:r>
              <a:rPr lang="en-US" altLang="en-US" sz="1292" dirty="0">
                <a:latin typeface="+mj-lt"/>
                <a:cs typeface="Arial" panose="020B0604020202020204" pitchFamily="34" charset="0"/>
              </a:rPr>
              <a:t>Review details of the mass addition lines uploaded.</a:t>
            </a:r>
          </a:p>
          <a:p>
            <a:pPr marL="342900" indent="-342900">
              <a:lnSpc>
                <a:spcPct val="104000"/>
              </a:lnSpc>
              <a:spcBef>
                <a:spcPct val="20000"/>
              </a:spcBef>
              <a:spcAft>
                <a:spcPts val="0"/>
              </a:spcAft>
              <a:buClr>
                <a:schemeClr val="accent1"/>
              </a:buClr>
              <a:buSzPct val="120000"/>
              <a:buFont typeface="+mj-lt"/>
              <a:buAutoNum type="arabicPeriod" startAt="43"/>
              <a:tabLst/>
            </a:pPr>
            <a:r>
              <a:rPr lang="en-US" altLang="en-US" sz="1292" dirty="0">
                <a:latin typeface="+mj-lt"/>
                <a:cs typeface="Arial" panose="020B0604020202020204" pitchFamily="34" charset="0"/>
              </a:rPr>
              <a:t>Update the Queue to “POST” after confirming the mass addition line details.</a:t>
            </a:r>
          </a:p>
          <a:p>
            <a:pPr marL="342900" indent="-342900">
              <a:lnSpc>
                <a:spcPct val="104000"/>
              </a:lnSpc>
              <a:spcBef>
                <a:spcPct val="20000"/>
              </a:spcBef>
              <a:spcAft>
                <a:spcPts val="0"/>
              </a:spcAft>
              <a:buClr>
                <a:schemeClr val="accent1"/>
              </a:buClr>
              <a:buSzPct val="120000"/>
              <a:buFont typeface="+mj-lt"/>
              <a:buAutoNum type="arabicPeriod" startAt="43"/>
              <a:tabLst/>
            </a:pPr>
            <a:r>
              <a:rPr lang="en-US" altLang="en-US" sz="1292" dirty="0">
                <a:latin typeface="+mj-lt"/>
                <a:cs typeface="Arial" panose="020B0604020202020204" pitchFamily="34" charset="0"/>
              </a:rPr>
              <a:t>Click “Done” to save.</a:t>
            </a:r>
          </a:p>
          <a:p>
            <a:pPr marL="342900" indent="-342900">
              <a:lnSpc>
                <a:spcPct val="104000"/>
              </a:lnSpc>
              <a:spcBef>
                <a:spcPct val="20000"/>
              </a:spcBef>
              <a:spcAft>
                <a:spcPts val="0"/>
              </a:spcAft>
              <a:buClr>
                <a:schemeClr val="accent1"/>
              </a:buClr>
              <a:buSzPct val="120000"/>
              <a:buFont typeface="+mj-lt"/>
              <a:buAutoNum type="arabicPeriod" startAt="43"/>
              <a:tabLst/>
            </a:pPr>
            <a:endParaRPr lang="en-US" altLang="en-US" sz="1292" dirty="0">
              <a:latin typeface="+mj-lt"/>
              <a:cs typeface="Arial" panose="020B0604020202020204" pitchFamily="34" charset="0"/>
            </a:endParaRPr>
          </a:p>
          <a:p>
            <a:pPr>
              <a:lnSpc>
                <a:spcPct val="104000"/>
              </a:lnSpc>
              <a:spcBef>
                <a:spcPct val="20000"/>
              </a:spcBef>
              <a:spcAft>
                <a:spcPts val="0"/>
              </a:spcAft>
              <a:buClr>
                <a:schemeClr val="accent1"/>
              </a:buClr>
              <a:buSzPct val="120000"/>
              <a:tabLst/>
            </a:pPr>
            <a:r>
              <a:rPr lang="en-US" altLang="en-US" sz="1292" i="1" u="sng" dirty="0">
                <a:latin typeface="+mj-lt"/>
                <a:cs typeface="Arial" panose="020B0604020202020204" pitchFamily="34" charset="0"/>
              </a:rPr>
              <a:t>Note:</a:t>
            </a:r>
            <a:r>
              <a:rPr lang="en-US" altLang="en-US" sz="1292" u="sng" dirty="0">
                <a:latin typeface="+mj-lt"/>
                <a:cs typeface="Arial" panose="020B0604020202020204" pitchFamily="34" charset="0"/>
              </a:rPr>
              <a:t> </a:t>
            </a:r>
            <a:r>
              <a:rPr lang="en-US" altLang="en-US" sz="1292" i="1" dirty="0">
                <a:latin typeface="+mj-lt"/>
                <a:cs typeface="Arial" panose="020B0604020202020204" pitchFamily="34" charset="0"/>
              </a:rPr>
              <a:t>The mass addition line will become an asset in the </a:t>
            </a:r>
            <a:br>
              <a:rPr lang="en-US" altLang="en-US" sz="1292" i="1" dirty="0">
                <a:latin typeface="+mj-lt"/>
                <a:cs typeface="Arial" panose="020B0604020202020204" pitchFamily="34" charset="0"/>
              </a:rPr>
            </a:br>
            <a:r>
              <a:rPr lang="en-US" altLang="en-US" sz="1292" i="1" dirty="0">
                <a:latin typeface="+mj-lt"/>
                <a:cs typeface="Arial" panose="020B0604020202020204" pitchFamily="34" charset="0"/>
              </a:rPr>
              <a:t>asset register only after the post mass addition process.</a:t>
            </a:r>
          </a:p>
          <a:p>
            <a:pPr marL="342900" indent="-342900">
              <a:lnSpc>
                <a:spcPct val="104000"/>
              </a:lnSpc>
              <a:spcBef>
                <a:spcPct val="20000"/>
              </a:spcBef>
              <a:spcAft>
                <a:spcPts val="0"/>
              </a:spcAft>
              <a:buClr>
                <a:schemeClr val="accent1"/>
              </a:buClr>
              <a:buSzPct val="120000"/>
              <a:buFont typeface="+mj-lt"/>
              <a:buAutoNum type="arabicPeriod" startAt="6"/>
              <a:tabLst/>
            </a:pPr>
            <a:endParaRPr lang="en-US" altLang="en-US" sz="1292" dirty="0">
              <a:latin typeface="+mj-lt"/>
              <a:cs typeface="Arial" panose="020B0604020202020204" pitchFamily="34" charset="0"/>
            </a:endParaRPr>
          </a:p>
        </p:txBody>
      </p:sp>
      <p:sp>
        <p:nvSpPr>
          <p:cNvPr id="13" name="AutoShape 18"/>
          <p:cNvSpPr>
            <a:spLocks noChangeArrowheads="1"/>
          </p:cNvSpPr>
          <p:nvPr/>
        </p:nvSpPr>
        <p:spPr bwMode="auto">
          <a:xfrm>
            <a:off x="5722589" y="270318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43</a:t>
            </a:r>
          </a:p>
        </p:txBody>
      </p:sp>
      <p:sp>
        <p:nvSpPr>
          <p:cNvPr id="14" name="AutoShape 18"/>
          <p:cNvSpPr>
            <a:spLocks noChangeArrowheads="1"/>
          </p:cNvSpPr>
          <p:nvPr/>
        </p:nvSpPr>
        <p:spPr bwMode="auto">
          <a:xfrm>
            <a:off x="9431164" y="245109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44</a:t>
            </a:r>
          </a:p>
        </p:txBody>
      </p:sp>
      <p:sp>
        <p:nvSpPr>
          <p:cNvPr id="15" name="Rectangle 14"/>
          <p:cNvSpPr>
            <a:spLocks noChangeArrowheads="1"/>
          </p:cNvSpPr>
          <p:nvPr/>
        </p:nvSpPr>
        <p:spPr bwMode="auto">
          <a:xfrm flipV="1">
            <a:off x="10859677" y="5842312"/>
            <a:ext cx="901711" cy="31052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AutoShape 18"/>
          <p:cNvSpPr>
            <a:spLocks noChangeArrowheads="1"/>
          </p:cNvSpPr>
          <p:nvPr/>
        </p:nvSpPr>
        <p:spPr bwMode="auto">
          <a:xfrm>
            <a:off x="10601292" y="543443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45</a:t>
            </a:r>
          </a:p>
        </p:txBody>
      </p:sp>
    </p:spTree>
    <p:extLst>
      <p:ext uri="{BB962C8B-B14F-4D97-AF65-F5344CB8AC3E}">
        <p14:creationId xmlns:p14="http://schemas.microsoft.com/office/powerpoint/2010/main" val="16957253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Post Mass Additions</a:t>
            </a:r>
          </a:p>
          <a:p>
            <a:endParaRPr lang="en-US" dirty="0"/>
          </a:p>
        </p:txBody>
      </p:sp>
    </p:spTree>
    <p:extLst>
      <p:ext uri="{BB962C8B-B14F-4D97-AF65-F5344CB8AC3E}">
        <p14:creationId xmlns:p14="http://schemas.microsoft.com/office/powerpoint/2010/main" val="37279783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0" y="965828"/>
            <a:ext cx="5646909" cy="5136325"/>
          </a:xfrm>
          <a:prstGeom prst="rect">
            <a:avLst/>
          </a:prstGeom>
        </p:spPr>
      </p:pic>
      <p:sp>
        <p:nvSpPr>
          <p:cNvPr id="45" name="Rectangle 3"/>
          <p:cNvSpPr>
            <a:spLocks noGrp="1" noChangeArrowheads="1"/>
          </p:cNvSpPr>
          <p:nvPr>
            <p:ph type="body" idx="1"/>
          </p:nvPr>
        </p:nvSpPr>
        <p:spPr>
          <a:xfrm>
            <a:off x="469900" y="1189249"/>
            <a:ext cx="4924136" cy="527538"/>
          </a:xfrm>
        </p:spPr>
        <p:txBody>
          <a:bodyPr/>
          <a:lstStyle/>
          <a:p>
            <a:r>
              <a:rPr lang="en-US" altLang="zh-TW" sz="1477" b="1" dirty="0"/>
              <a:t>Post Mass Additions </a:t>
            </a:r>
            <a:r>
              <a:rPr lang="en-US" altLang="en-US" sz="1477" b="1" dirty="0"/>
              <a:t>(1/5)</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en-US" sz="1292" dirty="0">
              <a:latin typeface="+mj-lt"/>
            </a:endParaRPr>
          </a:p>
          <a:p>
            <a:pPr marL="0" indent="0" eaLnBrk="1" hangingPunct="1">
              <a:buNone/>
            </a:pPr>
            <a:r>
              <a:rPr lang="en-US" altLang="en-US" sz="1292" b="1" u="sng" dirty="0">
                <a:latin typeface="+mj-lt"/>
              </a:rPr>
              <a:t>Responsibility:</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Mass Additions &gt; </a:t>
            </a:r>
            <a:br>
              <a:rPr lang="en-US" altLang="en-US" sz="1292" dirty="0">
                <a:latin typeface="+mj-lt"/>
              </a:rPr>
            </a:br>
            <a:r>
              <a:rPr lang="en-US" altLang="en-US" sz="1292" dirty="0">
                <a:latin typeface="+mj-lt"/>
              </a:rPr>
              <a:t>Post Mass Additions</a:t>
            </a:r>
          </a:p>
          <a:p>
            <a:pPr eaLnBrk="1" hangingPunct="1">
              <a:buFont typeface="Wingdings" panose="05000000000000000000" pitchFamily="2" charset="2"/>
              <a:buAutoNum type="arabicPeriod"/>
            </a:pPr>
            <a:endParaRPr lang="en-US" altLang="en-US" sz="1292" dirty="0">
              <a:latin typeface="+mj-lt"/>
            </a:endParaRPr>
          </a:p>
          <a:p>
            <a:pPr marL="0" indent="0" eaLnBrk="1" hangingPunct="1">
              <a:buNone/>
            </a:pPr>
            <a:endParaRPr lang="en-US" altLang="en-US" sz="1292" dirty="0">
              <a:latin typeface="+mj-lt"/>
            </a:endParaRPr>
          </a:p>
        </p:txBody>
      </p:sp>
      <p:sp>
        <p:nvSpPr>
          <p:cNvPr id="48" name="Rectangle 22"/>
          <p:cNvSpPr>
            <a:spLocks noChangeArrowheads="1"/>
          </p:cNvSpPr>
          <p:nvPr/>
        </p:nvSpPr>
        <p:spPr bwMode="auto">
          <a:xfrm flipV="1">
            <a:off x="6451709" y="2794036"/>
            <a:ext cx="2536025" cy="198546"/>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6617710" y="33007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
        <p:nvSpPr>
          <p:cNvPr id="9" name="Title 2"/>
          <p:cNvSpPr txBox="1">
            <a:spLocks/>
          </p:cNvSpPr>
          <p:nvPr/>
        </p:nvSpPr>
        <p:spPr bwMode="gray">
          <a:xfrm>
            <a:off x="622300" y="5549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baseline="0">
                <a:solidFill>
                  <a:schemeClr val="tx1"/>
                </a:solidFill>
                <a:latin typeface="+mj-lt"/>
                <a:ea typeface="+mj-ea"/>
                <a:cs typeface="+mj-cs"/>
              </a:defRPr>
            </a:lvl1pPr>
          </a:lstStyle>
          <a:p>
            <a:endParaRPr lang="en-US" dirty="0"/>
          </a:p>
        </p:txBody>
      </p:sp>
      <p:sp>
        <p:nvSpPr>
          <p:cNvPr id="11" name="Title 2"/>
          <p:cNvSpPr>
            <a:spLocks noGrp="1"/>
          </p:cNvSpPr>
          <p:nvPr>
            <p:ph type="title"/>
          </p:nvPr>
        </p:nvSpPr>
        <p:spPr>
          <a:xfrm>
            <a:off x="469900" y="402587"/>
            <a:ext cx="11252200" cy="334102"/>
          </a:xfrm>
        </p:spPr>
        <p:txBody>
          <a:bodyPr/>
          <a:lstStyle/>
          <a:p>
            <a:r>
              <a:rPr lang="en-US" dirty="0"/>
              <a:t>Asset Additions</a:t>
            </a:r>
          </a:p>
        </p:txBody>
      </p:sp>
    </p:spTree>
    <p:extLst>
      <p:ext uri="{BB962C8B-B14F-4D97-AF65-F5344CB8AC3E}">
        <p14:creationId xmlns:p14="http://schemas.microsoft.com/office/powerpoint/2010/main" val="30771418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7853" y="2441687"/>
            <a:ext cx="7868094" cy="3855073"/>
          </a:xfrm>
          <a:prstGeom prst="rect">
            <a:avLst/>
          </a:prstGeom>
        </p:spPr>
      </p:pic>
      <p:sp>
        <p:nvSpPr>
          <p:cNvPr id="10" name="Rectangle 13"/>
          <p:cNvSpPr>
            <a:spLocks noChangeArrowheads="1"/>
          </p:cNvSpPr>
          <p:nvPr/>
        </p:nvSpPr>
        <p:spPr bwMode="auto">
          <a:xfrm>
            <a:off x="1851545" y="1657352"/>
            <a:ext cx="8567390"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31" name="Rectangle 22"/>
          <p:cNvSpPr>
            <a:spLocks noChangeArrowheads="1"/>
          </p:cNvSpPr>
          <p:nvPr/>
        </p:nvSpPr>
        <p:spPr bwMode="auto">
          <a:xfrm flipV="1">
            <a:off x="5557047" y="4847306"/>
            <a:ext cx="2396362" cy="18767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5739037" y="3699352"/>
            <a:ext cx="1016191" cy="19511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12"/>
          <p:cNvSpPr>
            <a:spLocks noChangeArrowheads="1"/>
          </p:cNvSpPr>
          <p:nvPr/>
        </p:nvSpPr>
        <p:spPr bwMode="auto">
          <a:xfrm flipV="1">
            <a:off x="8065942" y="5264700"/>
            <a:ext cx="481294" cy="26654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14"/>
          <p:cNvSpPr>
            <a:spLocks noChangeArrowheads="1"/>
          </p:cNvSpPr>
          <p:nvPr/>
        </p:nvSpPr>
        <p:spPr bwMode="auto">
          <a:xfrm flipV="1">
            <a:off x="5609152" y="5952232"/>
            <a:ext cx="988842" cy="28957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Post Mass Additions </a:t>
            </a:r>
            <a:r>
              <a:rPr lang="en-US" altLang="en-US" sz="1477" b="1" dirty="0"/>
              <a:t>(2/5)</a:t>
            </a:r>
          </a:p>
          <a:p>
            <a:endParaRPr lang="en-US" altLang="en-US" sz="1477" b="1" dirty="0">
              <a:latin typeface="+mj-lt"/>
            </a:endParaRPr>
          </a:p>
          <a:p>
            <a:endParaRPr lang="en-US" altLang="en-US" sz="1477" b="1" dirty="0">
              <a:latin typeface="+mj-lt"/>
            </a:endParaRPr>
          </a:p>
        </p:txBody>
      </p:sp>
      <p:sp>
        <p:nvSpPr>
          <p:cNvPr id="18"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0" dirty="0">
              <a:latin typeface="+mj-lt"/>
            </a:endParaRPr>
          </a:p>
          <a:p>
            <a:pPr>
              <a:buFont typeface="Wingdings" panose="05000000000000000000" pitchFamily="2" charset="2"/>
              <a:buAutoNum type="arabicPeriod" startAt="2"/>
            </a:pPr>
            <a:r>
              <a:rPr lang="en-US" altLang="zh-TW" sz="1290" dirty="0">
                <a:latin typeface="+mj-lt"/>
              </a:rPr>
              <a:t>Click on the Parameters field.</a:t>
            </a:r>
          </a:p>
          <a:p>
            <a:pPr>
              <a:buFont typeface="Wingdings" panose="05000000000000000000" pitchFamily="2" charset="2"/>
              <a:buAutoNum type="arabicPeriod" startAt="2"/>
            </a:pPr>
            <a:r>
              <a:rPr lang="en-US" altLang="zh-TW" sz="1290" dirty="0">
                <a:latin typeface="+mj-lt"/>
              </a:rPr>
              <a:t>Select the “HKTDC” Book.</a:t>
            </a:r>
          </a:p>
          <a:p>
            <a:pPr>
              <a:buFont typeface="Wingdings" panose="05000000000000000000" pitchFamily="2" charset="2"/>
              <a:buAutoNum type="arabicPeriod" startAt="2"/>
            </a:pPr>
            <a:r>
              <a:rPr lang="en-US" altLang="zh-TW" sz="1290" dirty="0">
                <a:latin typeface="+mj-lt"/>
              </a:rPr>
              <a:t>Click “OK”.</a:t>
            </a:r>
          </a:p>
          <a:p>
            <a:pPr>
              <a:buFont typeface="Wingdings" panose="05000000000000000000" pitchFamily="2" charset="2"/>
              <a:buAutoNum type="arabicPeriod" startAt="2"/>
            </a:pPr>
            <a:r>
              <a:rPr lang="en-US" altLang="zh-TW" sz="1290" dirty="0">
                <a:latin typeface="+mj-lt"/>
              </a:rPr>
              <a:t>Click “Submit”.</a:t>
            </a:r>
          </a:p>
          <a:p>
            <a:pPr>
              <a:buFont typeface="Wingdings" panose="05000000000000000000" pitchFamily="2" charset="2"/>
              <a:buAutoNum type="arabicPeriod" startAt="2"/>
            </a:pPr>
            <a:r>
              <a:rPr lang="en-US" altLang="zh-TW" sz="1290" dirty="0">
                <a:latin typeface="+mj-lt"/>
              </a:rPr>
              <a:t>Click “OK”.</a:t>
            </a:r>
          </a:p>
          <a:p>
            <a:pPr>
              <a:buFont typeface="Wingdings" panose="05000000000000000000" pitchFamily="2" charset="2"/>
              <a:buAutoNum type="arabicPeriod" startAt="2"/>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21" name="Title 2"/>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baseline="0">
                <a:solidFill>
                  <a:schemeClr val="tx1"/>
                </a:solidFill>
                <a:latin typeface="+mj-lt"/>
                <a:ea typeface="+mj-ea"/>
                <a:cs typeface="+mj-cs"/>
              </a:defRPr>
            </a:lvl1pPr>
          </a:lstStyle>
          <a:p>
            <a:r>
              <a:rPr lang="en-US"/>
              <a:t>Asset Additions</a:t>
            </a:r>
            <a:endParaRPr lang="en-US" dirty="0"/>
          </a:p>
        </p:txBody>
      </p:sp>
      <p:sp>
        <p:nvSpPr>
          <p:cNvPr id="22" name="AutoShape 18"/>
          <p:cNvSpPr>
            <a:spLocks noChangeArrowheads="1"/>
          </p:cNvSpPr>
          <p:nvPr/>
        </p:nvSpPr>
        <p:spPr bwMode="auto">
          <a:xfrm>
            <a:off x="6274311" y="324832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25" name="AutoShape 18"/>
          <p:cNvSpPr>
            <a:spLocks noChangeArrowheads="1"/>
          </p:cNvSpPr>
          <p:nvPr/>
        </p:nvSpPr>
        <p:spPr bwMode="auto">
          <a:xfrm>
            <a:off x="5076129" y="470286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26" name="AutoShape 18"/>
          <p:cNvSpPr>
            <a:spLocks noChangeArrowheads="1"/>
          </p:cNvSpPr>
          <p:nvPr/>
        </p:nvSpPr>
        <p:spPr bwMode="auto">
          <a:xfrm>
            <a:off x="7472491" y="512511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
        <p:nvSpPr>
          <p:cNvPr id="27" name="AutoShape 18"/>
          <p:cNvSpPr>
            <a:spLocks noChangeArrowheads="1"/>
          </p:cNvSpPr>
          <p:nvPr/>
        </p:nvSpPr>
        <p:spPr bwMode="auto">
          <a:xfrm>
            <a:off x="5039187" y="582342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5</a:t>
            </a:r>
          </a:p>
        </p:txBody>
      </p:sp>
      <p:pic>
        <p:nvPicPr>
          <p:cNvPr id="2" name="Picture 1"/>
          <p:cNvPicPr>
            <a:picLocks noChangeAspect="1"/>
          </p:cNvPicPr>
          <p:nvPr/>
        </p:nvPicPr>
        <p:blipFill>
          <a:blip r:embed="rId3"/>
          <a:stretch>
            <a:fillRect/>
          </a:stretch>
        </p:blipFill>
        <p:spPr>
          <a:xfrm>
            <a:off x="8856700" y="3118154"/>
            <a:ext cx="3124471" cy="1287892"/>
          </a:xfrm>
          <a:prstGeom prst="rect">
            <a:avLst/>
          </a:prstGeom>
        </p:spPr>
      </p:pic>
      <p:cxnSp>
        <p:nvCxnSpPr>
          <p:cNvPr id="16" name="Straight Arrow Connector 15"/>
          <p:cNvCxnSpPr>
            <a:stCxn id="15" idx="3"/>
            <a:endCxn id="2" idx="2"/>
          </p:cNvCxnSpPr>
          <p:nvPr/>
        </p:nvCxnSpPr>
        <p:spPr>
          <a:xfrm flipV="1">
            <a:off x="6597994" y="4406046"/>
            <a:ext cx="3820942" cy="1690973"/>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a:spLocks noChangeArrowheads="1"/>
          </p:cNvSpPr>
          <p:nvPr/>
        </p:nvSpPr>
        <p:spPr bwMode="auto">
          <a:xfrm flipV="1">
            <a:off x="11319286" y="3894462"/>
            <a:ext cx="481294" cy="26654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10770145" y="379690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Tree>
    <p:extLst>
      <p:ext uri="{BB962C8B-B14F-4D97-AF65-F5344CB8AC3E}">
        <p14:creationId xmlns:p14="http://schemas.microsoft.com/office/powerpoint/2010/main" val="30209307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Post Mass Additions </a:t>
            </a:r>
            <a:r>
              <a:rPr lang="en-US" altLang="en-US" sz="1477" b="1" dirty="0"/>
              <a:t>(3/5)</a:t>
            </a:r>
          </a:p>
          <a:p>
            <a:endParaRPr lang="en-US" altLang="en-US" sz="1292" dirty="0">
              <a:latin typeface="Arial" panose="020B0604020202020204" pitchFamily="34" charset="0"/>
              <a:cs typeface="Arial" panose="020B0604020202020204" pitchFamily="34" charset="0"/>
            </a:endParaRPr>
          </a:p>
          <a:p>
            <a:endParaRPr lang="en-US" altLang="en-US" sz="1477" b="1" dirty="0">
              <a:latin typeface="+mj-lt"/>
            </a:endParaRPr>
          </a:p>
        </p:txBody>
      </p:sp>
      <p:sp>
        <p:nvSpPr>
          <p:cNvPr id="11"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p>
          <a:p>
            <a:pPr marL="342900" indent="-342900">
              <a:buFont typeface="+mj-lt"/>
              <a:buAutoNum type="arabicPeriod" startAt="7"/>
            </a:pPr>
            <a:r>
              <a:rPr lang="en-US" altLang="en-US" sz="1290" dirty="0">
                <a:latin typeface="+mj-lt"/>
              </a:rPr>
              <a:t>Choose “Requests” function.</a:t>
            </a:r>
            <a:br>
              <a:rPr lang="en-US" altLang="en-US" sz="1290" dirty="0">
                <a:latin typeface="+mj-lt"/>
              </a:rPr>
            </a:br>
            <a:r>
              <a:rPr lang="en-US" altLang="en-US" sz="1290" dirty="0">
                <a:latin typeface="+mj-lt"/>
              </a:rPr>
              <a:t>(Menu) View &gt; Requests</a:t>
            </a:r>
          </a:p>
          <a:p>
            <a:pPr marL="342900" lvl="1" indent="-342900">
              <a:buFont typeface="+mj-lt"/>
              <a:buAutoNum type="arabicPeriod" startAt="7"/>
            </a:pPr>
            <a:r>
              <a:rPr lang="en-US" altLang="en-US" sz="1290" dirty="0">
                <a:latin typeface="+mj-lt"/>
              </a:rPr>
              <a:t>Click “Find”.</a:t>
            </a:r>
          </a:p>
          <a:p>
            <a:pPr>
              <a:buFont typeface="Wingdings" panose="05000000000000000000" pitchFamily="2" charset="2"/>
              <a:buAutoNum type="arabicPeriod" startAt="7"/>
            </a:pPr>
            <a:endParaRPr lang="en-US" altLang="zh-TW" sz="1092" dirty="0"/>
          </a:p>
          <a:p>
            <a:pPr lvl="1"/>
            <a:endParaRPr lang="en-US" altLang="zh-TW" sz="1092" dirty="0"/>
          </a:p>
          <a:p>
            <a:pPr lvl="1"/>
            <a:endParaRPr lang="en-US" altLang="zh-TW" sz="1092" dirty="0"/>
          </a:p>
          <a:p>
            <a:pPr lvl="1"/>
            <a:endParaRPr lang="en-US" altLang="zh-TW" sz="1092" dirty="0"/>
          </a:p>
          <a:p>
            <a:pPr lvl="1"/>
            <a:endParaRPr lang="en-US" altLang="zh-TW" sz="1092" dirty="0"/>
          </a:p>
          <a:p>
            <a:pPr>
              <a:buFont typeface="Wingdings" panose="05000000000000000000" pitchFamily="2" charset="2"/>
              <a:buAutoNum type="arabicPeriod" startAt="7"/>
            </a:pPr>
            <a:endParaRPr lang="en-US" altLang="zh-TW" sz="1292" dirty="0"/>
          </a:p>
          <a:p>
            <a:endParaRPr lang="en-US" altLang="zh-TW" sz="1292" dirty="0"/>
          </a:p>
          <a:p>
            <a:pPr>
              <a:buFont typeface="Wingdings" panose="05000000000000000000" pitchFamily="2" charset="2"/>
              <a:buAutoNum type="arabicPeriod"/>
            </a:pPr>
            <a:endParaRPr lang="en-US" altLang="en-US" sz="1292" dirty="0"/>
          </a:p>
          <a:p>
            <a:pPr>
              <a:buFont typeface="Wingdings" panose="05000000000000000000" pitchFamily="2" charset="2"/>
              <a:buAutoNum type="arabicPeriod"/>
            </a:pPr>
            <a:endParaRPr lang="en-US" altLang="en-US" sz="1292" dirty="0"/>
          </a:p>
          <a:p>
            <a:pPr>
              <a:buFont typeface="Wingdings" panose="05000000000000000000" pitchFamily="2" charset="2"/>
              <a:buAutoNum type="arabicPeriod"/>
            </a:pPr>
            <a:endParaRPr lang="en-US" altLang="en-US" sz="1292" dirty="0"/>
          </a:p>
          <a:p>
            <a:pPr>
              <a:buFont typeface="Wingdings" panose="05000000000000000000" pitchFamily="2" charset="2"/>
              <a:buAutoNum type="arabicPeriod" startAt="2"/>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12" name="Title 2"/>
          <p:cNvSpPr>
            <a:spLocks noGrp="1"/>
          </p:cNvSpPr>
          <p:nvPr>
            <p:ph type="title"/>
          </p:nvPr>
        </p:nvSpPr>
        <p:spPr>
          <a:xfrm>
            <a:off x="469900" y="402587"/>
            <a:ext cx="11252200" cy="334102"/>
          </a:xfrm>
        </p:spPr>
        <p:txBody>
          <a:bodyPr/>
          <a:lstStyle/>
          <a:p>
            <a:r>
              <a:rPr lang="en-US" dirty="0"/>
              <a:t>Asset Additions</a:t>
            </a:r>
          </a:p>
        </p:txBody>
      </p:sp>
      <p:pic>
        <p:nvPicPr>
          <p:cNvPr id="17" name="Picture 16"/>
          <p:cNvPicPr>
            <a:picLocks noChangeAspect="1"/>
          </p:cNvPicPr>
          <p:nvPr/>
        </p:nvPicPr>
        <p:blipFill>
          <a:blip r:embed="rId2"/>
          <a:stretch>
            <a:fillRect/>
          </a:stretch>
        </p:blipFill>
        <p:spPr>
          <a:xfrm>
            <a:off x="5789805" y="1716787"/>
            <a:ext cx="5563082" cy="4328535"/>
          </a:xfrm>
          <a:prstGeom prst="rect">
            <a:avLst/>
          </a:prstGeom>
        </p:spPr>
      </p:pic>
      <p:pic>
        <p:nvPicPr>
          <p:cNvPr id="18" name="Picture 17"/>
          <p:cNvPicPr>
            <a:picLocks noChangeAspect="1"/>
          </p:cNvPicPr>
          <p:nvPr/>
        </p:nvPicPr>
        <p:blipFill>
          <a:blip r:embed="rId3"/>
          <a:stretch>
            <a:fillRect/>
          </a:stretch>
        </p:blipFill>
        <p:spPr>
          <a:xfrm>
            <a:off x="1807629" y="3105912"/>
            <a:ext cx="2362405" cy="2507197"/>
          </a:xfrm>
          <a:prstGeom prst="rect">
            <a:avLst/>
          </a:prstGeom>
        </p:spPr>
      </p:pic>
      <p:sp>
        <p:nvSpPr>
          <p:cNvPr id="19" name="Rectangle 18"/>
          <p:cNvSpPr>
            <a:spLocks noChangeArrowheads="1"/>
          </p:cNvSpPr>
          <p:nvPr/>
        </p:nvSpPr>
        <p:spPr bwMode="auto">
          <a:xfrm flipV="1">
            <a:off x="2370798" y="3105912"/>
            <a:ext cx="295294"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Rectangle 19"/>
          <p:cNvSpPr>
            <a:spLocks noChangeArrowheads="1"/>
          </p:cNvSpPr>
          <p:nvPr/>
        </p:nvSpPr>
        <p:spPr bwMode="auto">
          <a:xfrm flipV="1">
            <a:off x="2293737" y="5325980"/>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0"/>
          <p:cNvSpPr>
            <a:spLocks noChangeArrowheads="1"/>
          </p:cNvSpPr>
          <p:nvPr/>
        </p:nvSpPr>
        <p:spPr bwMode="auto">
          <a:xfrm flipV="1">
            <a:off x="10120746" y="5664203"/>
            <a:ext cx="1092200" cy="396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1738080" y="502504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
        <p:nvSpPr>
          <p:cNvPr id="24" name="AutoShape 18"/>
          <p:cNvSpPr>
            <a:spLocks noChangeArrowheads="1"/>
          </p:cNvSpPr>
          <p:nvPr/>
        </p:nvSpPr>
        <p:spPr bwMode="auto">
          <a:xfrm>
            <a:off x="10503389" y="518266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Tree>
    <p:extLst>
      <p:ext uri="{BB962C8B-B14F-4D97-AF65-F5344CB8AC3E}">
        <p14:creationId xmlns:p14="http://schemas.microsoft.com/office/powerpoint/2010/main" val="2380728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Process Mass Additions from AP (1/12)</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en-US" sz="1292" dirty="0">
              <a:latin typeface="+mj-lt"/>
            </a:endParaRPr>
          </a:p>
          <a:p>
            <a:pPr marL="0" indent="0" eaLnBrk="1" hangingPunct="1">
              <a:buNone/>
            </a:pPr>
            <a:r>
              <a:rPr lang="en-US" altLang="en-US" sz="1292" b="1" u="sng" dirty="0">
                <a:latin typeface="+mj-lt"/>
              </a:rPr>
              <a:t>Responsibility:</a:t>
            </a:r>
          </a:p>
          <a:p>
            <a:pPr marL="0" indent="0">
              <a:buNone/>
            </a:pPr>
            <a:r>
              <a:rPr lang="en-US" altLang="en-US" sz="1292" dirty="0">
                <a:latin typeface="+mj-lt"/>
              </a:rPr>
              <a:t>TDC Fixed Asset Operator/ </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Choose “Requests” function.</a:t>
            </a:r>
          </a:p>
          <a:p>
            <a:pPr marL="277813" lvl="1" indent="0">
              <a:buNone/>
            </a:pPr>
            <a:r>
              <a:rPr lang="en-US" altLang="en-US" sz="1290" dirty="0">
                <a:latin typeface="+mj-lt"/>
              </a:rPr>
              <a:t>(Menu) View &gt; Requests</a:t>
            </a:r>
          </a:p>
          <a:p>
            <a:pPr marL="342900" lvl="1" indent="-342900">
              <a:buFont typeface="+mj-lt"/>
              <a:buAutoNum type="arabicPeriod" startAt="2"/>
            </a:pPr>
            <a:r>
              <a:rPr lang="en-US" altLang="zh-TW" sz="1292" dirty="0">
                <a:latin typeface="+mj-lt"/>
              </a:rPr>
              <a:t>Click “Submit New Request Set.</a:t>
            </a:r>
          </a:p>
          <a:p>
            <a:pPr marL="342900" lvl="1" indent="-342900">
              <a:buFont typeface="+mj-lt"/>
              <a:buAutoNum type="arabicPeriod" startAt="2"/>
            </a:pPr>
            <a:endParaRPr lang="en-US" altLang="zh-TW" sz="1292" dirty="0">
              <a:latin typeface="+mj-lt"/>
            </a:endParaRPr>
          </a:p>
          <a:p>
            <a:pPr marL="342900" lvl="1" indent="-342900">
              <a:buFont typeface="+mj-lt"/>
              <a:buAutoNum type="arabicPeriod" startAt="2"/>
            </a:pPr>
            <a:endParaRPr lang="en-US" altLang="zh-TW" sz="1292" dirty="0">
              <a:latin typeface="+mj-lt"/>
            </a:endParaRPr>
          </a:p>
          <a:p>
            <a:pPr marL="0" lvl="1" indent="0">
              <a:buNone/>
            </a:pPr>
            <a:r>
              <a:rPr lang="en-US" altLang="zh-TW" sz="1292" i="1" u="sng" dirty="0">
                <a:latin typeface="+mj-lt"/>
              </a:rPr>
              <a:t>Note:</a:t>
            </a:r>
            <a:r>
              <a:rPr lang="en-US" altLang="zh-TW" sz="1292" i="1" dirty="0">
                <a:latin typeface="+mj-lt"/>
              </a:rPr>
              <a:t> Only AP invoices charging to </a:t>
            </a:r>
            <a:br>
              <a:rPr lang="en-US" altLang="zh-TW" sz="1292" i="1" dirty="0">
                <a:latin typeface="+mj-lt"/>
              </a:rPr>
            </a:br>
            <a:r>
              <a:rPr lang="en-US" altLang="zh-TW" sz="1292" i="1" dirty="0">
                <a:latin typeface="+mj-lt"/>
              </a:rPr>
              <a:t>Asset Clearing nature code and posted </a:t>
            </a:r>
          </a:p>
          <a:p>
            <a:pPr marL="0" lvl="1" indent="0">
              <a:buNone/>
            </a:pPr>
            <a:r>
              <a:rPr lang="en-US" altLang="zh-TW" sz="1292" i="1" dirty="0">
                <a:latin typeface="+mj-lt"/>
              </a:rPr>
              <a:t>to GL will be transferred to FA. Each </a:t>
            </a:r>
          </a:p>
          <a:p>
            <a:pPr marL="0" lvl="1" indent="0">
              <a:buNone/>
            </a:pPr>
            <a:r>
              <a:rPr lang="en-US" altLang="zh-TW" sz="1292" i="1" dirty="0">
                <a:latin typeface="+mj-lt"/>
              </a:rPr>
              <a:t>invoice distribution will become one </a:t>
            </a:r>
            <a:br>
              <a:rPr lang="en-US" altLang="zh-TW" sz="1292" i="1" dirty="0">
                <a:latin typeface="+mj-lt"/>
              </a:rPr>
            </a:br>
            <a:r>
              <a:rPr lang="en-US" altLang="zh-TW" sz="1292" i="1" dirty="0">
                <a:latin typeface="+mj-lt"/>
              </a:rPr>
              <a:t>single mass addition line.</a:t>
            </a: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pic>
        <p:nvPicPr>
          <p:cNvPr id="15" name="Picture 14"/>
          <p:cNvPicPr>
            <a:picLocks noChangeAspect="1"/>
          </p:cNvPicPr>
          <p:nvPr/>
        </p:nvPicPr>
        <p:blipFill>
          <a:blip r:embed="rId2"/>
          <a:stretch>
            <a:fillRect/>
          </a:stretch>
        </p:blipFill>
        <p:spPr>
          <a:xfrm>
            <a:off x="6398702" y="1716787"/>
            <a:ext cx="5563082" cy="4328535"/>
          </a:xfrm>
          <a:prstGeom prst="rect">
            <a:avLst/>
          </a:prstGeom>
        </p:spPr>
      </p:pic>
      <p:pic>
        <p:nvPicPr>
          <p:cNvPr id="16" name="Picture 15"/>
          <p:cNvPicPr>
            <a:picLocks noChangeAspect="1"/>
          </p:cNvPicPr>
          <p:nvPr/>
        </p:nvPicPr>
        <p:blipFill>
          <a:blip r:embed="rId3"/>
          <a:stretch>
            <a:fillRect/>
          </a:stretch>
        </p:blipFill>
        <p:spPr>
          <a:xfrm>
            <a:off x="3862163" y="2989661"/>
            <a:ext cx="2362405" cy="2507197"/>
          </a:xfrm>
          <a:prstGeom prst="rect">
            <a:avLst/>
          </a:prstGeom>
        </p:spPr>
      </p:pic>
      <p:sp>
        <p:nvSpPr>
          <p:cNvPr id="17" name="Rectangle 16"/>
          <p:cNvSpPr>
            <a:spLocks noChangeArrowheads="1"/>
          </p:cNvSpPr>
          <p:nvPr/>
        </p:nvSpPr>
        <p:spPr bwMode="auto">
          <a:xfrm flipV="1">
            <a:off x="4350719" y="2936844"/>
            <a:ext cx="295294"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4350719" y="5211130"/>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Rectangle 18"/>
          <p:cNvSpPr>
            <a:spLocks noChangeArrowheads="1"/>
          </p:cNvSpPr>
          <p:nvPr/>
        </p:nvSpPr>
        <p:spPr bwMode="auto">
          <a:xfrm flipV="1">
            <a:off x="8067959" y="5647774"/>
            <a:ext cx="1667167" cy="396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4350719" y="235517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
        <p:nvSpPr>
          <p:cNvPr id="21" name="AutoShape 18"/>
          <p:cNvSpPr>
            <a:spLocks noChangeArrowheads="1"/>
          </p:cNvSpPr>
          <p:nvPr/>
        </p:nvSpPr>
        <p:spPr bwMode="auto">
          <a:xfrm>
            <a:off x="7385887" y="478976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Tree>
    <p:extLst>
      <p:ext uri="{BB962C8B-B14F-4D97-AF65-F5344CB8AC3E}">
        <p14:creationId xmlns:p14="http://schemas.microsoft.com/office/powerpoint/2010/main" val="353431935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5241" y="1954842"/>
            <a:ext cx="5769587" cy="4224925"/>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10" name="Rectangle 13"/>
          <p:cNvSpPr>
            <a:spLocks noChangeArrowheads="1"/>
          </p:cNvSpPr>
          <p:nvPr/>
        </p:nvSpPr>
        <p:spPr bwMode="auto">
          <a:xfrm>
            <a:off x="1851545" y="1657352"/>
            <a:ext cx="2588760"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23" name="Rectangle 22"/>
          <p:cNvSpPr>
            <a:spLocks noChangeArrowheads="1"/>
          </p:cNvSpPr>
          <p:nvPr/>
        </p:nvSpPr>
        <p:spPr bwMode="auto">
          <a:xfrm flipV="1">
            <a:off x="10445378" y="5195107"/>
            <a:ext cx="1244973"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14"/>
          <p:cNvSpPr>
            <a:spLocks noChangeArrowheads="1"/>
          </p:cNvSpPr>
          <p:nvPr/>
        </p:nvSpPr>
        <p:spPr bwMode="auto">
          <a:xfrm flipV="1">
            <a:off x="6287946" y="2217133"/>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11"/>
          <p:cNvSpPr>
            <a:spLocks noChangeArrowheads="1"/>
          </p:cNvSpPr>
          <p:nvPr/>
        </p:nvSpPr>
        <p:spPr bwMode="auto">
          <a:xfrm flipV="1">
            <a:off x="6135241" y="3203515"/>
            <a:ext cx="5469568" cy="25088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Post Mass Additions </a:t>
            </a:r>
            <a:r>
              <a:rPr lang="en-US" altLang="en-US" sz="1477" b="1" dirty="0"/>
              <a:t>(4/5)</a:t>
            </a:r>
          </a:p>
          <a:p>
            <a:endParaRPr lang="en-US" altLang="en-US" sz="1477" b="1" dirty="0">
              <a:latin typeface="+mj-lt"/>
            </a:endParaRPr>
          </a:p>
          <a:p>
            <a:endParaRPr lang="en-US" altLang="en-US" sz="1477" b="1" dirty="0">
              <a:latin typeface="+mj-lt"/>
            </a:endParaRPr>
          </a:p>
        </p:txBody>
      </p:sp>
      <p:sp>
        <p:nvSpPr>
          <p:cNvPr id="17"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0" dirty="0">
              <a:latin typeface="+mj-lt"/>
            </a:endParaRPr>
          </a:p>
          <a:p>
            <a:pPr marL="342900" indent="-342900">
              <a:buFont typeface="+mj-lt"/>
              <a:buAutoNum type="arabicPeriod" startAt="9"/>
            </a:pPr>
            <a:r>
              <a:rPr lang="en-US" altLang="zh-TW" sz="1290" dirty="0">
                <a:latin typeface="+mj-lt"/>
              </a:rPr>
              <a:t>Click “Refresh Data” until the Mass Additions Posting Report request completes normally.</a:t>
            </a:r>
          </a:p>
          <a:p>
            <a:pPr>
              <a:buFont typeface="Wingdings" panose="05000000000000000000" pitchFamily="2" charset="2"/>
              <a:buAutoNum type="arabicPeriod" startAt="9"/>
            </a:pPr>
            <a:r>
              <a:rPr lang="en-US" altLang="zh-TW" sz="1290" dirty="0">
                <a:latin typeface="+mj-lt"/>
              </a:rPr>
              <a:t>Select the Mass Additions Posting Report.</a:t>
            </a:r>
          </a:p>
          <a:p>
            <a:pPr>
              <a:buFont typeface="Wingdings" panose="05000000000000000000" pitchFamily="2" charset="2"/>
              <a:buAutoNum type="arabicPeriod" startAt="9"/>
            </a:pPr>
            <a:r>
              <a:rPr lang="en-US" altLang="zh-TW" sz="1290" dirty="0">
                <a:latin typeface="+mj-lt"/>
              </a:rPr>
              <a:t>Click “View Output”</a:t>
            </a: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18" name="AutoShape 18"/>
          <p:cNvSpPr>
            <a:spLocks noChangeArrowheads="1"/>
          </p:cNvSpPr>
          <p:nvPr/>
        </p:nvSpPr>
        <p:spPr bwMode="auto">
          <a:xfrm>
            <a:off x="5732744" y="211913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
        <p:nvSpPr>
          <p:cNvPr id="19" name="AutoShape 18"/>
          <p:cNvSpPr>
            <a:spLocks noChangeArrowheads="1"/>
          </p:cNvSpPr>
          <p:nvPr/>
        </p:nvSpPr>
        <p:spPr bwMode="auto">
          <a:xfrm>
            <a:off x="5615083" y="309327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10</a:t>
            </a:r>
          </a:p>
        </p:txBody>
      </p:sp>
      <p:sp>
        <p:nvSpPr>
          <p:cNvPr id="20" name="AutoShape 18"/>
          <p:cNvSpPr>
            <a:spLocks noChangeArrowheads="1"/>
          </p:cNvSpPr>
          <p:nvPr/>
        </p:nvSpPr>
        <p:spPr bwMode="auto">
          <a:xfrm>
            <a:off x="10090544" y="479443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11</a:t>
            </a:r>
          </a:p>
        </p:txBody>
      </p:sp>
    </p:spTree>
    <p:extLst>
      <p:ext uri="{BB962C8B-B14F-4D97-AF65-F5344CB8AC3E}">
        <p14:creationId xmlns:p14="http://schemas.microsoft.com/office/powerpoint/2010/main" val="30303474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Rectangle 2"/>
          <p:cNvSpPr>
            <a:spLocks noGrp="1" noChangeArrowheads="1"/>
          </p:cNvSpPr>
          <p:nvPr>
            <p:ph type="title"/>
          </p:nvPr>
        </p:nvSpPr>
        <p:spPr/>
        <p:txBody>
          <a:bodyPr/>
          <a:lstStyle/>
          <a:p>
            <a:r>
              <a:rPr lang="en-US" altLang="en-US" dirty="0"/>
              <a:t>Asset Additions</a:t>
            </a:r>
          </a:p>
        </p:txBody>
      </p:sp>
      <p:sp>
        <p:nvSpPr>
          <p:cNvPr id="7"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Post Mass Additions </a:t>
            </a:r>
            <a:r>
              <a:rPr lang="en-US" altLang="en-US" sz="1477" b="1" dirty="0"/>
              <a:t>(5/5)</a:t>
            </a:r>
          </a:p>
        </p:txBody>
      </p:sp>
      <p:sp>
        <p:nvSpPr>
          <p:cNvPr id="8" name="Rectangle 13"/>
          <p:cNvSpPr>
            <a:spLocks noChangeArrowheads="1"/>
          </p:cNvSpPr>
          <p:nvPr/>
        </p:nvSpPr>
        <p:spPr bwMode="auto">
          <a:xfrm>
            <a:off x="469900" y="1508248"/>
            <a:ext cx="3926609"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a:pPr>
            <a:endParaRPr lang="en-US" altLang="en-US" sz="1290" dirty="0">
              <a:latin typeface="+mj-lt"/>
            </a:endParaRPr>
          </a:p>
          <a:p>
            <a:pPr marL="342900" indent="-342900">
              <a:buFont typeface="+mj-lt"/>
              <a:buAutoNum type="arabicPeriod" startAt="12"/>
            </a:pPr>
            <a:r>
              <a:rPr lang="en-US" altLang="en-US" sz="1290" dirty="0">
                <a:latin typeface="+mj-lt"/>
              </a:rPr>
              <a:t>The mass addition lines posted to the fixed asset register will be shown for review. </a:t>
            </a: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p:txBody>
      </p:sp>
      <p:pic>
        <p:nvPicPr>
          <p:cNvPr id="9" name="Picture 8"/>
          <p:cNvPicPr/>
          <p:nvPr/>
        </p:nvPicPr>
        <p:blipFill>
          <a:blip r:embed="rId2"/>
          <a:stretch>
            <a:fillRect/>
          </a:stretch>
        </p:blipFill>
        <p:spPr>
          <a:xfrm>
            <a:off x="4701310" y="2035786"/>
            <a:ext cx="7196252" cy="4242053"/>
          </a:xfrm>
          <a:prstGeom prst="rect">
            <a:avLst/>
          </a:prstGeom>
        </p:spPr>
      </p:pic>
    </p:spTree>
    <p:extLst>
      <p:ext uri="{BB962C8B-B14F-4D97-AF65-F5344CB8AC3E}">
        <p14:creationId xmlns:p14="http://schemas.microsoft.com/office/powerpoint/2010/main" val="35797835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Delete Mass Additions</a:t>
            </a:r>
            <a:endParaRPr lang="en-US" dirty="0"/>
          </a:p>
        </p:txBody>
      </p:sp>
    </p:spTree>
    <p:extLst>
      <p:ext uri="{BB962C8B-B14F-4D97-AF65-F5344CB8AC3E}">
        <p14:creationId xmlns:p14="http://schemas.microsoft.com/office/powerpoint/2010/main" val="256796563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Delete Mass Additions (1/4)</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900" y="1493520"/>
            <a:ext cx="492413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en-US" sz="1292" dirty="0">
              <a:latin typeface="+mj-lt"/>
            </a:endParaRPr>
          </a:p>
          <a:p>
            <a:pPr marL="0" indent="0" eaLnBrk="1" hangingPunct="1">
              <a:buNone/>
            </a:pPr>
            <a:r>
              <a:rPr lang="en-US" altLang="en-US" sz="1292" b="1" u="sng" dirty="0">
                <a:latin typeface="+mj-lt"/>
              </a:rPr>
              <a:t>Responsibility:</a:t>
            </a:r>
          </a:p>
          <a:p>
            <a:pPr marL="0" indent="0">
              <a:buNone/>
            </a:pPr>
            <a:r>
              <a:rPr lang="en-US" altLang="en-US" sz="1292" dirty="0">
                <a:latin typeface="+mj-lt"/>
              </a:rPr>
              <a:t>TDC Fixed Asset Operator/ </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marL="0" indent="0">
              <a:buNone/>
            </a:pPr>
            <a:r>
              <a:rPr lang="en-US" altLang="en-US" sz="1292" dirty="0">
                <a:latin typeface="+mj-lt"/>
              </a:rPr>
              <a:t>If you would like to delete mass addition lines in the Queue “Delete” or those already posted to the fixed asset register, following the steps in this section.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Mass Additions &gt; </a:t>
            </a:r>
            <a:br>
              <a:rPr lang="en-US" altLang="en-US" sz="1292" dirty="0">
                <a:latin typeface="+mj-lt"/>
              </a:rPr>
            </a:br>
            <a:r>
              <a:rPr lang="en-US" altLang="en-US" sz="1292" dirty="0">
                <a:latin typeface="+mj-lt"/>
              </a:rPr>
              <a:t>Delete Mass Additions</a:t>
            </a:r>
          </a:p>
          <a:p>
            <a:pPr marL="277813" lvl="1" indent="0">
              <a:buNone/>
            </a:pPr>
            <a:endParaRPr lang="en-US" altLang="en-US" sz="1292" dirty="0">
              <a:latin typeface="+mj-lt"/>
            </a:endParaRPr>
          </a:p>
          <a:p>
            <a:pPr marL="0" indent="0" eaLnBrk="1" hangingPunct="1">
              <a:buNone/>
            </a:pPr>
            <a:r>
              <a:rPr lang="en-US" altLang="en-US" sz="1292" i="1" u="sng" dirty="0">
                <a:latin typeface="+mj-lt"/>
              </a:rPr>
              <a:t>Note:</a:t>
            </a:r>
            <a:r>
              <a:rPr lang="en-US" altLang="en-US" sz="1292" i="1" dirty="0">
                <a:latin typeface="+mj-lt"/>
              </a:rPr>
              <a:t> Deleted mass addition lines cannot be recovered.</a:t>
            </a:r>
          </a:p>
        </p:txBody>
      </p:sp>
      <p:pic>
        <p:nvPicPr>
          <p:cNvPr id="12" name="Picture 11"/>
          <p:cNvPicPr>
            <a:picLocks noChangeAspect="1"/>
          </p:cNvPicPr>
          <p:nvPr/>
        </p:nvPicPr>
        <p:blipFill>
          <a:blip r:embed="rId2"/>
          <a:stretch>
            <a:fillRect/>
          </a:stretch>
        </p:blipFill>
        <p:spPr>
          <a:xfrm>
            <a:off x="6096000" y="965828"/>
            <a:ext cx="5646909" cy="5136325"/>
          </a:xfrm>
          <a:prstGeom prst="rect">
            <a:avLst/>
          </a:prstGeom>
        </p:spPr>
      </p:pic>
      <p:sp>
        <p:nvSpPr>
          <p:cNvPr id="13" name="Rectangle 22"/>
          <p:cNvSpPr>
            <a:spLocks noChangeArrowheads="1"/>
          </p:cNvSpPr>
          <p:nvPr/>
        </p:nvSpPr>
        <p:spPr bwMode="auto">
          <a:xfrm flipV="1">
            <a:off x="6383429" y="2987640"/>
            <a:ext cx="2536025" cy="198546"/>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AutoShape 18"/>
          <p:cNvSpPr>
            <a:spLocks noChangeArrowheads="1"/>
          </p:cNvSpPr>
          <p:nvPr/>
        </p:nvSpPr>
        <p:spPr bwMode="auto">
          <a:xfrm>
            <a:off x="6617710" y="33007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31887657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7101" y="2506676"/>
            <a:ext cx="7560062" cy="3698770"/>
          </a:xfrm>
          <a:prstGeom prst="rect">
            <a:avLst/>
          </a:prstGeom>
        </p:spPr>
      </p:pic>
      <p:pic>
        <p:nvPicPr>
          <p:cNvPr id="4" name="Picture 3"/>
          <p:cNvPicPr>
            <a:picLocks noChangeAspect="1"/>
          </p:cNvPicPr>
          <p:nvPr/>
        </p:nvPicPr>
        <p:blipFill>
          <a:blip r:embed="rId3"/>
          <a:stretch>
            <a:fillRect/>
          </a:stretch>
        </p:blipFill>
        <p:spPr>
          <a:xfrm>
            <a:off x="8856700" y="3151271"/>
            <a:ext cx="3116850" cy="1226926"/>
          </a:xfrm>
          <a:prstGeom prst="rect">
            <a:avLst/>
          </a:prstGeom>
        </p:spPr>
      </p:pic>
      <p:sp>
        <p:nvSpPr>
          <p:cNvPr id="10" name="Rectangle 13"/>
          <p:cNvSpPr>
            <a:spLocks noChangeArrowheads="1"/>
          </p:cNvSpPr>
          <p:nvPr/>
        </p:nvSpPr>
        <p:spPr bwMode="auto">
          <a:xfrm>
            <a:off x="1851545" y="1657352"/>
            <a:ext cx="8567390"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31" name="Rectangle 22"/>
          <p:cNvSpPr>
            <a:spLocks noChangeArrowheads="1"/>
          </p:cNvSpPr>
          <p:nvPr/>
        </p:nvSpPr>
        <p:spPr bwMode="auto">
          <a:xfrm flipV="1">
            <a:off x="5614496" y="4791608"/>
            <a:ext cx="3242204" cy="21108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5739037" y="3699352"/>
            <a:ext cx="1016191" cy="19511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12"/>
          <p:cNvSpPr>
            <a:spLocks noChangeArrowheads="1"/>
          </p:cNvSpPr>
          <p:nvPr/>
        </p:nvSpPr>
        <p:spPr bwMode="auto">
          <a:xfrm flipV="1">
            <a:off x="8012585" y="5177406"/>
            <a:ext cx="481294" cy="26654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14"/>
          <p:cNvSpPr>
            <a:spLocks noChangeArrowheads="1"/>
          </p:cNvSpPr>
          <p:nvPr/>
        </p:nvSpPr>
        <p:spPr bwMode="auto">
          <a:xfrm flipV="1">
            <a:off x="5640819" y="5832298"/>
            <a:ext cx="988842" cy="28957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Delete Mass Additions </a:t>
            </a:r>
            <a:r>
              <a:rPr lang="en-US" altLang="en-US" sz="1477" b="1" dirty="0"/>
              <a:t>(2/6)</a:t>
            </a:r>
          </a:p>
          <a:p>
            <a:endParaRPr lang="en-US" altLang="en-US" sz="1477" b="1" dirty="0">
              <a:latin typeface="+mj-lt"/>
            </a:endParaRPr>
          </a:p>
          <a:p>
            <a:endParaRPr lang="en-US" altLang="en-US" sz="1477" b="1" dirty="0">
              <a:latin typeface="+mj-lt"/>
            </a:endParaRPr>
          </a:p>
        </p:txBody>
      </p:sp>
      <p:sp>
        <p:nvSpPr>
          <p:cNvPr id="18"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0" dirty="0">
              <a:latin typeface="+mj-lt"/>
            </a:endParaRPr>
          </a:p>
          <a:p>
            <a:pPr>
              <a:buFont typeface="Wingdings" panose="05000000000000000000" pitchFamily="2" charset="2"/>
              <a:buAutoNum type="arabicPeriod" startAt="2"/>
            </a:pPr>
            <a:r>
              <a:rPr lang="en-US" altLang="zh-TW" sz="1290" dirty="0">
                <a:latin typeface="+mj-lt"/>
              </a:rPr>
              <a:t>Click on the Parameters field.</a:t>
            </a:r>
          </a:p>
          <a:p>
            <a:pPr>
              <a:buFont typeface="Wingdings" panose="05000000000000000000" pitchFamily="2" charset="2"/>
              <a:buAutoNum type="arabicPeriod" startAt="2"/>
            </a:pPr>
            <a:r>
              <a:rPr lang="en-US" altLang="zh-TW" sz="1290" dirty="0">
                <a:latin typeface="+mj-lt"/>
              </a:rPr>
              <a:t>Select the “HKTDC” Book.</a:t>
            </a:r>
          </a:p>
          <a:p>
            <a:pPr>
              <a:buFont typeface="Wingdings" panose="05000000000000000000" pitchFamily="2" charset="2"/>
              <a:buAutoNum type="arabicPeriod" startAt="2"/>
            </a:pPr>
            <a:r>
              <a:rPr lang="en-US" altLang="zh-TW" sz="1290" dirty="0">
                <a:latin typeface="+mj-lt"/>
              </a:rPr>
              <a:t>Click “OK”.</a:t>
            </a:r>
          </a:p>
          <a:p>
            <a:pPr>
              <a:buFont typeface="Wingdings" panose="05000000000000000000" pitchFamily="2" charset="2"/>
              <a:buAutoNum type="arabicPeriod" startAt="2"/>
            </a:pPr>
            <a:r>
              <a:rPr lang="en-US" altLang="zh-TW" sz="1290" dirty="0">
                <a:latin typeface="+mj-lt"/>
              </a:rPr>
              <a:t>Click “Submit”.</a:t>
            </a:r>
          </a:p>
          <a:p>
            <a:pPr>
              <a:buFont typeface="Wingdings" panose="05000000000000000000" pitchFamily="2" charset="2"/>
              <a:buAutoNum type="arabicPeriod" startAt="2"/>
            </a:pPr>
            <a:r>
              <a:rPr lang="en-US" altLang="zh-TW" sz="1290" dirty="0">
                <a:latin typeface="+mj-lt"/>
              </a:rPr>
              <a:t>Click “OK”.</a:t>
            </a:r>
          </a:p>
          <a:p>
            <a:pPr>
              <a:buFont typeface="Wingdings" panose="05000000000000000000" pitchFamily="2" charset="2"/>
              <a:buAutoNum type="arabicPeriod" startAt="2"/>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21" name="Title 2"/>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baseline="0">
                <a:solidFill>
                  <a:schemeClr val="tx1"/>
                </a:solidFill>
                <a:latin typeface="+mj-lt"/>
                <a:ea typeface="+mj-ea"/>
                <a:cs typeface="+mj-cs"/>
              </a:defRPr>
            </a:lvl1pPr>
          </a:lstStyle>
          <a:p>
            <a:r>
              <a:rPr lang="en-US"/>
              <a:t>Asset Additions</a:t>
            </a:r>
            <a:endParaRPr lang="en-US" dirty="0"/>
          </a:p>
        </p:txBody>
      </p:sp>
      <p:sp>
        <p:nvSpPr>
          <p:cNvPr id="22" name="AutoShape 18"/>
          <p:cNvSpPr>
            <a:spLocks noChangeArrowheads="1"/>
          </p:cNvSpPr>
          <p:nvPr/>
        </p:nvSpPr>
        <p:spPr bwMode="auto">
          <a:xfrm>
            <a:off x="6274311" y="324832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25" name="AutoShape 18"/>
          <p:cNvSpPr>
            <a:spLocks noChangeArrowheads="1"/>
          </p:cNvSpPr>
          <p:nvPr/>
        </p:nvSpPr>
        <p:spPr bwMode="auto">
          <a:xfrm>
            <a:off x="5076129" y="470286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26" name="AutoShape 18"/>
          <p:cNvSpPr>
            <a:spLocks noChangeArrowheads="1"/>
          </p:cNvSpPr>
          <p:nvPr/>
        </p:nvSpPr>
        <p:spPr bwMode="auto">
          <a:xfrm>
            <a:off x="7472491" y="512511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
        <p:nvSpPr>
          <p:cNvPr id="27" name="AutoShape 18"/>
          <p:cNvSpPr>
            <a:spLocks noChangeArrowheads="1"/>
          </p:cNvSpPr>
          <p:nvPr/>
        </p:nvSpPr>
        <p:spPr bwMode="auto">
          <a:xfrm>
            <a:off x="5039187" y="582342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5</a:t>
            </a:r>
          </a:p>
        </p:txBody>
      </p:sp>
      <p:cxnSp>
        <p:nvCxnSpPr>
          <p:cNvPr id="16" name="Straight Arrow Connector 15"/>
          <p:cNvCxnSpPr>
            <a:stCxn id="15" idx="3"/>
            <a:endCxn id="2" idx="2"/>
          </p:cNvCxnSpPr>
          <p:nvPr/>
        </p:nvCxnSpPr>
        <p:spPr>
          <a:xfrm flipV="1">
            <a:off x="6597994" y="4406046"/>
            <a:ext cx="3820942" cy="1690973"/>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a:spLocks noChangeArrowheads="1"/>
          </p:cNvSpPr>
          <p:nvPr/>
        </p:nvSpPr>
        <p:spPr bwMode="auto">
          <a:xfrm flipV="1">
            <a:off x="11319286" y="3894462"/>
            <a:ext cx="481294" cy="26654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10770145" y="379690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Tree>
    <p:extLst>
      <p:ext uri="{BB962C8B-B14F-4D97-AF65-F5344CB8AC3E}">
        <p14:creationId xmlns:p14="http://schemas.microsoft.com/office/powerpoint/2010/main" val="20063144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Delete Mass Additions </a:t>
            </a:r>
            <a:r>
              <a:rPr lang="en-US" altLang="en-US" sz="1477" b="1" dirty="0"/>
              <a:t>(3/5)</a:t>
            </a:r>
          </a:p>
          <a:p>
            <a:endParaRPr lang="en-US" altLang="en-US" sz="1292" dirty="0">
              <a:latin typeface="Arial" panose="020B0604020202020204" pitchFamily="34" charset="0"/>
              <a:cs typeface="Arial" panose="020B0604020202020204" pitchFamily="34" charset="0"/>
            </a:endParaRPr>
          </a:p>
          <a:p>
            <a:endParaRPr lang="en-US" altLang="en-US" sz="1477" b="1" dirty="0">
              <a:latin typeface="+mj-lt"/>
            </a:endParaRPr>
          </a:p>
        </p:txBody>
      </p:sp>
      <p:sp>
        <p:nvSpPr>
          <p:cNvPr id="11"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a:pPr>
            <a:endParaRPr lang="en-US" altLang="en-US" sz="1292" dirty="0"/>
          </a:p>
          <a:p>
            <a:pPr marL="342900" indent="-342900">
              <a:buFont typeface="+mj-lt"/>
              <a:buAutoNum type="arabicPeriod" startAt="7"/>
            </a:pPr>
            <a:r>
              <a:rPr lang="en-US" altLang="en-US" sz="1290" dirty="0">
                <a:latin typeface="+mj-lt"/>
              </a:rPr>
              <a:t>Choose “Requests” function.</a:t>
            </a:r>
            <a:br>
              <a:rPr lang="en-US" altLang="en-US" sz="1290" dirty="0">
                <a:latin typeface="+mj-lt"/>
              </a:rPr>
            </a:br>
            <a:r>
              <a:rPr lang="en-US" altLang="en-US" sz="1290" dirty="0">
                <a:latin typeface="+mj-lt"/>
              </a:rPr>
              <a:t>(Menu) View &gt; Requests</a:t>
            </a:r>
          </a:p>
          <a:p>
            <a:pPr marL="342900" lvl="1" indent="-342900">
              <a:buFont typeface="+mj-lt"/>
              <a:buAutoNum type="arabicPeriod" startAt="8"/>
            </a:pPr>
            <a:r>
              <a:rPr lang="en-US" altLang="en-US" sz="1290" dirty="0">
                <a:latin typeface="+mj-lt"/>
              </a:rPr>
              <a:t>Click “Find”.</a:t>
            </a:r>
          </a:p>
          <a:p>
            <a:pPr>
              <a:buFont typeface="Wingdings" panose="05000000000000000000" pitchFamily="2" charset="2"/>
              <a:buAutoNum type="arabicPeriod" startAt="7"/>
            </a:pPr>
            <a:endParaRPr lang="en-US" altLang="zh-TW" sz="1092" dirty="0"/>
          </a:p>
          <a:p>
            <a:pPr lvl="1"/>
            <a:endParaRPr lang="en-US" altLang="zh-TW" sz="1092" dirty="0"/>
          </a:p>
          <a:p>
            <a:pPr lvl="1"/>
            <a:endParaRPr lang="en-US" altLang="zh-TW" sz="1092" dirty="0"/>
          </a:p>
          <a:p>
            <a:pPr lvl="1"/>
            <a:endParaRPr lang="en-US" altLang="zh-TW" sz="1092" dirty="0"/>
          </a:p>
          <a:p>
            <a:pPr lvl="1"/>
            <a:endParaRPr lang="en-US" altLang="zh-TW" sz="1092" dirty="0"/>
          </a:p>
          <a:p>
            <a:pPr>
              <a:buFont typeface="Wingdings" panose="05000000000000000000" pitchFamily="2" charset="2"/>
              <a:buAutoNum type="arabicPeriod" startAt="7"/>
            </a:pPr>
            <a:endParaRPr lang="en-US" altLang="zh-TW" sz="1292" dirty="0"/>
          </a:p>
          <a:p>
            <a:endParaRPr lang="en-US" altLang="zh-TW" sz="1292" dirty="0"/>
          </a:p>
          <a:p>
            <a:pPr>
              <a:buFont typeface="Wingdings" panose="05000000000000000000" pitchFamily="2" charset="2"/>
              <a:buAutoNum type="arabicPeriod"/>
            </a:pPr>
            <a:endParaRPr lang="en-US" altLang="en-US" sz="1292" dirty="0"/>
          </a:p>
          <a:p>
            <a:pPr>
              <a:buFont typeface="Wingdings" panose="05000000000000000000" pitchFamily="2" charset="2"/>
              <a:buAutoNum type="arabicPeriod"/>
            </a:pPr>
            <a:endParaRPr lang="en-US" altLang="en-US" sz="1292" dirty="0"/>
          </a:p>
          <a:p>
            <a:pPr>
              <a:buFont typeface="Wingdings" panose="05000000000000000000" pitchFamily="2" charset="2"/>
              <a:buAutoNum type="arabicPeriod"/>
            </a:pPr>
            <a:endParaRPr lang="en-US" altLang="en-US" sz="1292" dirty="0"/>
          </a:p>
          <a:p>
            <a:pPr>
              <a:buFont typeface="Wingdings" panose="05000000000000000000" pitchFamily="2" charset="2"/>
              <a:buAutoNum type="arabicPeriod" startAt="2"/>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12" name="Title 2"/>
          <p:cNvSpPr>
            <a:spLocks noGrp="1"/>
          </p:cNvSpPr>
          <p:nvPr>
            <p:ph type="title"/>
          </p:nvPr>
        </p:nvSpPr>
        <p:spPr>
          <a:xfrm>
            <a:off x="469900" y="402587"/>
            <a:ext cx="11252200" cy="334102"/>
          </a:xfrm>
        </p:spPr>
        <p:txBody>
          <a:bodyPr/>
          <a:lstStyle/>
          <a:p>
            <a:r>
              <a:rPr lang="en-US" dirty="0"/>
              <a:t>Asset Additions</a:t>
            </a:r>
          </a:p>
        </p:txBody>
      </p:sp>
      <p:pic>
        <p:nvPicPr>
          <p:cNvPr id="17" name="Picture 16"/>
          <p:cNvPicPr>
            <a:picLocks noChangeAspect="1"/>
          </p:cNvPicPr>
          <p:nvPr/>
        </p:nvPicPr>
        <p:blipFill>
          <a:blip r:embed="rId2"/>
          <a:stretch>
            <a:fillRect/>
          </a:stretch>
        </p:blipFill>
        <p:spPr>
          <a:xfrm>
            <a:off x="5789805" y="1716787"/>
            <a:ext cx="5563082" cy="4328535"/>
          </a:xfrm>
          <a:prstGeom prst="rect">
            <a:avLst/>
          </a:prstGeom>
        </p:spPr>
      </p:pic>
      <p:pic>
        <p:nvPicPr>
          <p:cNvPr id="18" name="Picture 17"/>
          <p:cNvPicPr>
            <a:picLocks noChangeAspect="1"/>
          </p:cNvPicPr>
          <p:nvPr/>
        </p:nvPicPr>
        <p:blipFill>
          <a:blip r:embed="rId3"/>
          <a:stretch>
            <a:fillRect/>
          </a:stretch>
        </p:blipFill>
        <p:spPr>
          <a:xfrm>
            <a:off x="1807629" y="3105912"/>
            <a:ext cx="2362405" cy="2507197"/>
          </a:xfrm>
          <a:prstGeom prst="rect">
            <a:avLst/>
          </a:prstGeom>
        </p:spPr>
      </p:pic>
      <p:sp>
        <p:nvSpPr>
          <p:cNvPr id="19" name="Rectangle 18"/>
          <p:cNvSpPr>
            <a:spLocks noChangeArrowheads="1"/>
          </p:cNvSpPr>
          <p:nvPr/>
        </p:nvSpPr>
        <p:spPr bwMode="auto">
          <a:xfrm flipV="1">
            <a:off x="2370798" y="3105912"/>
            <a:ext cx="295294"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Rectangle 19"/>
          <p:cNvSpPr>
            <a:spLocks noChangeArrowheads="1"/>
          </p:cNvSpPr>
          <p:nvPr/>
        </p:nvSpPr>
        <p:spPr bwMode="auto">
          <a:xfrm flipV="1">
            <a:off x="2293737" y="5325980"/>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0"/>
          <p:cNvSpPr>
            <a:spLocks noChangeArrowheads="1"/>
          </p:cNvSpPr>
          <p:nvPr/>
        </p:nvSpPr>
        <p:spPr bwMode="auto">
          <a:xfrm flipV="1">
            <a:off x="10120746" y="5664203"/>
            <a:ext cx="1092200" cy="396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1738080" y="502504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
        <p:nvSpPr>
          <p:cNvPr id="24" name="AutoShape 18"/>
          <p:cNvSpPr>
            <a:spLocks noChangeArrowheads="1"/>
          </p:cNvSpPr>
          <p:nvPr/>
        </p:nvSpPr>
        <p:spPr bwMode="auto">
          <a:xfrm>
            <a:off x="10503389" y="518266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Tree>
    <p:extLst>
      <p:ext uri="{BB962C8B-B14F-4D97-AF65-F5344CB8AC3E}">
        <p14:creationId xmlns:p14="http://schemas.microsoft.com/office/powerpoint/2010/main" val="32893252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13662" y="1960875"/>
            <a:ext cx="5812258" cy="4223739"/>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10" name="Rectangle 13"/>
          <p:cNvSpPr>
            <a:spLocks noChangeArrowheads="1"/>
          </p:cNvSpPr>
          <p:nvPr/>
        </p:nvSpPr>
        <p:spPr bwMode="auto">
          <a:xfrm>
            <a:off x="1851545" y="1657352"/>
            <a:ext cx="2588760" cy="230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23" name="Rectangle 22"/>
          <p:cNvSpPr>
            <a:spLocks noChangeArrowheads="1"/>
          </p:cNvSpPr>
          <p:nvPr/>
        </p:nvSpPr>
        <p:spPr bwMode="auto">
          <a:xfrm flipV="1">
            <a:off x="10445378" y="5195107"/>
            <a:ext cx="1244973"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14"/>
          <p:cNvSpPr>
            <a:spLocks noChangeArrowheads="1"/>
          </p:cNvSpPr>
          <p:nvPr/>
        </p:nvSpPr>
        <p:spPr bwMode="auto">
          <a:xfrm flipV="1">
            <a:off x="6287946" y="2119132"/>
            <a:ext cx="1359763" cy="36847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11"/>
          <p:cNvSpPr>
            <a:spLocks noChangeArrowheads="1"/>
          </p:cNvSpPr>
          <p:nvPr/>
        </p:nvSpPr>
        <p:spPr bwMode="auto">
          <a:xfrm flipV="1">
            <a:off x="6252532" y="3421442"/>
            <a:ext cx="5469568" cy="14880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Delete Mass Additions </a:t>
            </a:r>
            <a:r>
              <a:rPr lang="en-US" altLang="en-US" sz="1477" b="1" dirty="0"/>
              <a:t>(4/5)</a:t>
            </a:r>
          </a:p>
          <a:p>
            <a:endParaRPr lang="en-US" altLang="en-US" sz="1477" b="1" dirty="0">
              <a:latin typeface="+mj-lt"/>
            </a:endParaRPr>
          </a:p>
          <a:p>
            <a:endParaRPr lang="en-US" altLang="en-US" sz="1477" b="1" dirty="0">
              <a:latin typeface="+mj-lt"/>
            </a:endParaRPr>
          </a:p>
        </p:txBody>
      </p:sp>
      <p:sp>
        <p:nvSpPr>
          <p:cNvPr id="17"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0" dirty="0">
              <a:latin typeface="+mj-lt"/>
            </a:endParaRPr>
          </a:p>
          <a:p>
            <a:pPr marL="342900" indent="-342900">
              <a:buFont typeface="+mj-lt"/>
              <a:buAutoNum type="arabicPeriod" startAt="9"/>
            </a:pPr>
            <a:r>
              <a:rPr lang="en-US" altLang="zh-TW" sz="1290" dirty="0">
                <a:latin typeface="+mj-lt"/>
              </a:rPr>
              <a:t>Click “Refresh Data” until the Mass Additions Delete request completes normally.</a:t>
            </a:r>
          </a:p>
          <a:p>
            <a:pPr>
              <a:buFont typeface="Wingdings" panose="05000000000000000000" pitchFamily="2" charset="2"/>
              <a:buAutoNum type="arabicPeriod" startAt="9"/>
            </a:pPr>
            <a:r>
              <a:rPr lang="en-US" altLang="zh-TW" sz="1290" dirty="0">
                <a:latin typeface="+mj-lt"/>
              </a:rPr>
              <a:t>Select the Mass Additions Delete Report.</a:t>
            </a:r>
          </a:p>
          <a:p>
            <a:pPr>
              <a:buFont typeface="Wingdings" panose="05000000000000000000" pitchFamily="2" charset="2"/>
              <a:buAutoNum type="arabicPeriod" startAt="9"/>
            </a:pPr>
            <a:r>
              <a:rPr lang="en-US" altLang="zh-TW" sz="1290" dirty="0">
                <a:latin typeface="+mj-lt"/>
              </a:rPr>
              <a:t>Click “View Output”</a:t>
            </a: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9"/>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18" name="AutoShape 18"/>
          <p:cNvSpPr>
            <a:spLocks noChangeArrowheads="1"/>
          </p:cNvSpPr>
          <p:nvPr/>
        </p:nvSpPr>
        <p:spPr bwMode="auto">
          <a:xfrm>
            <a:off x="5732744" y="211913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
        <p:nvSpPr>
          <p:cNvPr id="19" name="AutoShape 18"/>
          <p:cNvSpPr>
            <a:spLocks noChangeArrowheads="1"/>
          </p:cNvSpPr>
          <p:nvPr/>
        </p:nvSpPr>
        <p:spPr bwMode="auto">
          <a:xfrm>
            <a:off x="5615083" y="309327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10</a:t>
            </a:r>
          </a:p>
        </p:txBody>
      </p:sp>
      <p:sp>
        <p:nvSpPr>
          <p:cNvPr id="20" name="AutoShape 18"/>
          <p:cNvSpPr>
            <a:spLocks noChangeArrowheads="1"/>
          </p:cNvSpPr>
          <p:nvPr/>
        </p:nvSpPr>
        <p:spPr bwMode="auto">
          <a:xfrm>
            <a:off x="10090544" y="479443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11</a:t>
            </a:r>
          </a:p>
        </p:txBody>
      </p:sp>
    </p:spTree>
    <p:extLst>
      <p:ext uri="{BB962C8B-B14F-4D97-AF65-F5344CB8AC3E}">
        <p14:creationId xmlns:p14="http://schemas.microsoft.com/office/powerpoint/2010/main" val="116356072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Rectangle 2"/>
          <p:cNvSpPr>
            <a:spLocks noGrp="1" noChangeArrowheads="1"/>
          </p:cNvSpPr>
          <p:nvPr>
            <p:ph type="title"/>
          </p:nvPr>
        </p:nvSpPr>
        <p:spPr/>
        <p:txBody>
          <a:bodyPr/>
          <a:lstStyle/>
          <a:p>
            <a:r>
              <a:rPr lang="en-US" altLang="en-US" dirty="0"/>
              <a:t>Asset Additions</a:t>
            </a:r>
          </a:p>
        </p:txBody>
      </p:sp>
      <p:sp>
        <p:nvSpPr>
          <p:cNvPr id="7"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zh-TW" sz="1477" b="1" dirty="0"/>
              <a:t>Delete Mass Additions </a:t>
            </a:r>
            <a:r>
              <a:rPr lang="en-US" altLang="en-US" sz="1477" b="1" dirty="0"/>
              <a:t>(5/5)</a:t>
            </a:r>
          </a:p>
        </p:txBody>
      </p:sp>
      <p:sp>
        <p:nvSpPr>
          <p:cNvPr id="8" name="Rectangle 13"/>
          <p:cNvSpPr>
            <a:spLocks noChangeArrowheads="1"/>
          </p:cNvSpPr>
          <p:nvPr/>
        </p:nvSpPr>
        <p:spPr bwMode="auto">
          <a:xfrm>
            <a:off x="469900" y="1508248"/>
            <a:ext cx="3926609"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a:pPr>
            <a:endParaRPr lang="en-US" altLang="en-US" sz="1290" dirty="0">
              <a:latin typeface="+mj-lt"/>
            </a:endParaRPr>
          </a:p>
          <a:p>
            <a:pPr marL="342900" indent="-342900">
              <a:buFont typeface="+mj-lt"/>
              <a:buAutoNum type="arabicPeriod" startAt="12"/>
            </a:pPr>
            <a:r>
              <a:rPr lang="en-US" altLang="en-US" sz="1290" dirty="0">
                <a:latin typeface="+mj-lt"/>
              </a:rPr>
              <a:t>The mass addition lines deleted will be shown for review. </a:t>
            </a: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a:p>
            <a:pPr marL="0" indent="0">
              <a:buNone/>
            </a:pPr>
            <a:endParaRPr lang="en-US" altLang="en-US" sz="1290" dirty="0">
              <a:latin typeface="+mj-lt"/>
            </a:endParaRPr>
          </a:p>
        </p:txBody>
      </p:sp>
      <p:pic>
        <p:nvPicPr>
          <p:cNvPr id="2" name="Picture 1"/>
          <p:cNvPicPr>
            <a:picLocks noChangeAspect="1"/>
          </p:cNvPicPr>
          <p:nvPr/>
        </p:nvPicPr>
        <p:blipFill>
          <a:blip r:embed="rId2"/>
          <a:stretch>
            <a:fillRect/>
          </a:stretch>
        </p:blipFill>
        <p:spPr>
          <a:xfrm>
            <a:off x="4858327" y="950337"/>
            <a:ext cx="7028448" cy="5018590"/>
          </a:xfrm>
          <a:prstGeom prst="rect">
            <a:avLst/>
          </a:prstGeom>
        </p:spPr>
      </p:pic>
    </p:spTree>
    <p:extLst>
      <p:ext uri="{BB962C8B-B14F-4D97-AF65-F5344CB8AC3E}">
        <p14:creationId xmlns:p14="http://schemas.microsoft.com/office/powerpoint/2010/main" val="34244826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Asset Additions</a:t>
            </a:r>
          </a:p>
        </p:txBody>
      </p:sp>
      <p:sp>
        <p:nvSpPr>
          <p:cNvPr id="5" name="Text Placeholder 4"/>
          <p:cNvSpPr>
            <a:spLocks noGrp="1"/>
          </p:cNvSpPr>
          <p:nvPr>
            <p:ph type="body" idx="1"/>
          </p:nvPr>
        </p:nvSpPr>
        <p:spPr/>
        <p:txBody>
          <a:bodyPr/>
          <a:lstStyle/>
          <a:p>
            <a:r>
              <a:rPr lang="en-US" altLang="zh-TW" sz="4000" dirty="0"/>
              <a:t>Print Asset Barcode</a:t>
            </a:r>
            <a:endParaRPr lang="en-US" dirty="0"/>
          </a:p>
        </p:txBody>
      </p:sp>
    </p:spTree>
    <p:extLst>
      <p:ext uri="{BB962C8B-B14F-4D97-AF65-F5344CB8AC3E}">
        <p14:creationId xmlns:p14="http://schemas.microsoft.com/office/powerpoint/2010/main" val="3320235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Print Asset Barcode (1/4)</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en-US" sz="1292" dirty="0">
              <a:latin typeface="+mj-lt"/>
            </a:endParaRPr>
          </a:p>
          <a:p>
            <a:pPr marL="0" indent="0" eaLnBrk="1" hangingPunct="1">
              <a:buNone/>
            </a:pPr>
            <a:r>
              <a:rPr lang="en-US" altLang="en-US" sz="1292" b="1" u="sng" dirty="0">
                <a:latin typeface="+mj-lt"/>
              </a:rPr>
              <a:t>Responsibility:</a:t>
            </a:r>
          </a:p>
          <a:p>
            <a:pPr marL="0" indent="0">
              <a:buNone/>
            </a:pPr>
            <a:r>
              <a:rPr lang="en-US" altLang="en-US" sz="1292" dirty="0">
                <a:latin typeface="+mj-lt"/>
              </a:rPr>
              <a:t>TDC Fixed Asset Operator/ </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Choose “Requests” function.</a:t>
            </a:r>
          </a:p>
          <a:p>
            <a:pPr marL="277813" lvl="1" indent="0">
              <a:buNone/>
            </a:pPr>
            <a:r>
              <a:rPr lang="en-US" altLang="en-US" sz="1290" dirty="0">
                <a:latin typeface="+mj-lt"/>
              </a:rPr>
              <a:t>(Menu) View &gt; Requests</a:t>
            </a:r>
          </a:p>
          <a:p>
            <a:pPr marL="342900" lvl="1" indent="-342900">
              <a:buFont typeface="+mj-lt"/>
              <a:buAutoNum type="arabicPeriod" startAt="2"/>
            </a:pPr>
            <a:r>
              <a:rPr lang="en-US" altLang="zh-TW" sz="1292" dirty="0">
                <a:latin typeface="+mj-lt"/>
              </a:rPr>
              <a:t>Click “Submit a New Request.</a:t>
            </a: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pic>
        <p:nvPicPr>
          <p:cNvPr id="15" name="Picture 14"/>
          <p:cNvPicPr>
            <a:picLocks noChangeAspect="1"/>
          </p:cNvPicPr>
          <p:nvPr/>
        </p:nvPicPr>
        <p:blipFill>
          <a:blip r:embed="rId2"/>
          <a:stretch>
            <a:fillRect/>
          </a:stretch>
        </p:blipFill>
        <p:spPr>
          <a:xfrm>
            <a:off x="6398702" y="1716787"/>
            <a:ext cx="5563082" cy="4328535"/>
          </a:xfrm>
          <a:prstGeom prst="rect">
            <a:avLst/>
          </a:prstGeom>
        </p:spPr>
      </p:pic>
      <p:pic>
        <p:nvPicPr>
          <p:cNvPr id="16" name="Picture 15"/>
          <p:cNvPicPr>
            <a:picLocks noChangeAspect="1"/>
          </p:cNvPicPr>
          <p:nvPr/>
        </p:nvPicPr>
        <p:blipFill>
          <a:blip r:embed="rId3"/>
          <a:stretch>
            <a:fillRect/>
          </a:stretch>
        </p:blipFill>
        <p:spPr>
          <a:xfrm>
            <a:off x="3862163" y="2989661"/>
            <a:ext cx="2362405" cy="2507197"/>
          </a:xfrm>
          <a:prstGeom prst="rect">
            <a:avLst/>
          </a:prstGeom>
        </p:spPr>
      </p:pic>
      <p:sp>
        <p:nvSpPr>
          <p:cNvPr id="17" name="Rectangle 16"/>
          <p:cNvSpPr>
            <a:spLocks noChangeArrowheads="1"/>
          </p:cNvSpPr>
          <p:nvPr/>
        </p:nvSpPr>
        <p:spPr bwMode="auto">
          <a:xfrm flipV="1">
            <a:off x="4350719" y="2936844"/>
            <a:ext cx="295294"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4350719" y="5211130"/>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Rectangle 18"/>
          <p:cNvSpPr>
            <a:spLocks noChangeArrowheads="1"/>
          </p:cNvSpPr>
          <p:nvPr/>
        </p:nvSpPr>
        <p:spPr bwMode="auto">
          <a:xfrm flipV="1">
            <a:off x="6479304" y="5623586"/>
            <a:ext cx="1667167" cy="396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4350719" y="235517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
        <p:nvSpPr>
          <p:cNvPr id="21" name="AutoShape 18"/>
          <p:cNvSpPr>
            <a:spLocks noChangeArrowheads="1"/>
          </p:cNvSpPr>
          <p:nvPr/>
        </p:nvSpPr>
        <p:spPr bwMode="auto">
          <a:xfrm>
            <a:off x="7385887" y="478976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Tree>
    <p:extLst>
      <p:ext uri="{BB962C8B-B14F-4D97-AF65-F5344CB8AC3E}">
        <p14:creationId xmlns:p14="http://schemas.microsoft.com/office/powerpoint/2010/main" val="2485862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08638" y="2094077"/>
            <a:ext cx="7440608" cy="3570182"/>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10" name="Rectangle 22"/>
          <p:cNvSpPr>
            <a:spLocks noChangeArrowheads="1"/>
          </p:cNvSpPr>
          <p:nvPr/>
        </p:nvSpPr>
        <p:spPr bwMode="auto">
          <a:xfrm flipV="1">
            <a:off x="7604140" y="4195854"/>
            <a:ext cx="2396362" cy="18767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10"/>
          <p:cNvSpPr>
            <a:spLocks noChangeArrowheads="1"/>
          </p:cNvSpPr>
          <p:nvPr/>
        </p:nvSpPr>
        <p:spPr bwMode="auto">
          <a:xfrm flipV="1">
            <a:off x="7817897" y="3206206"/>
            <a:ext cx="900846" cy="22045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15"/>
          <p:cNvSpPr>
            <a:spLocks noChangeArrowheads="1"/>
          </p:cNvSpPr>
          <p:nvPr/>
        </p:nvSpPr>
        <p:spPr bwMode="auto">
          <a:xfrm flipV="1">
            <a:off x="10091889" y="4666833"/>
            <a:ext cx="481294" cy="26654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7719973" y="5330598"/>
            <a:ext cx="998769" cy="27548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Rectangle 22"/>
          <p:cNvSpPr>
            <a:spLocks noChangeArrowheads="1"/>
          </p:cNvSpPr>
          <p:nvPr/>
        </p:nvSpPr>
        <p:spPr bwMode="auto">
          <a:xfrm flipV="1">
            <a:off x="7591385" y="4375309"/>
            <a:ext cx="2396362" cy="18767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5063849" y="2593199"/>
            <a:ext cx="4421895" cy="2263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(2/12)</a:t>
            </a:r>
          </a:p>
          <a:p>
            <a:endParaRPr lang="en-US" altLang="en-US" sz="1477" b="1" dirty="0">
              <a:latin typeface="+mj-lt"/>
            </a:endParaRPr>
          </a:p>
          <a:p>
            <a:endParaRPr lang="en-US" altLang="en-US" sz="1477" b="1" dirty="0">
              <a:latin typeface="+mj-lt"/>
            </a:endParaRPr>
          </a:p>
        </p:txBody>
      </p:sp>
      <p:sp>
        <p:nvSpPr>
          <p:cNvPr id="26" name="Rectangle 13"/>
          <p:cNvSpPr>
            <a:spLocks noChangeArrowheads="1"/>
          </p:cNvSpPr>
          <p:nvPr/>
        </p:nvSpPr>
        <p:spPr bwMode="auto">
          <a:xfrm>
            <a:off x="469900" y="1493520"/>
            <a:ext cx="3918069"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latin typeface="+mj-lt"/>
            </a:endParaRPr>
          </a:p>
          <a:p>
            <a:pPr>
              <a:buFont typeface="Wingdings" panose="05000000000000000000" pitchFamily="2" charset="2"/>
              <a:buAutoNum type="arabicPeriod" startAt="3"/>
            </a:pPr>
            <a:r>
              <a:rPr lang="en-US" altLang="en-US" sz="1292" dirty="0">
                <a:latin typeface="+mj-lt"/>
              </a:rPr>
              <a:t>Select the “Mass Additions Create” request set to transfer the invoice distribution lines from AP to FA.</a:t>
            </a:r>
          </a:p>
          <a:p>
            <a:pPr>
              <a:buFont typeface="Wingdings" panose="05000000000000000000" pitchFamily="2" charset="2"/>
              <a:buAutoNum type="arabicPeriod" startAt="3"/>
            </a:pPr>
            <a:r>
              <a:rPr lang="en-US" altLang="en-US" sz="1292" dirty="0">
                <a:latin typeface="+mj-lt"/>
              </a:rPr>
              <a:t>Click on the Parameters field.</a:t>
            </a:r>
          </a:p>
          <a:p>
            <a:pPr>
              <a:buFont typeface="Wingdings" panose="05000000000000000000" pitchFamily="2" charset="2"/>
              <a:buAutoNum type="arabicPeriod" startAt="3"/>
            </a:pPr>
            <a:r>
              <a:rPr lang="en-US" altLang="en-US" sz="1292" dirty="0">
                <a:latin typeface="+mj-lt"/>
              </a:rPr>
              <a:t>Enter the last GL Date. Invoice distribution lines with GL date before the entered date will be transferred from AP to FA.</a:t>
            </a:r>
            <a:br>
              <a:rPr lang="en-US" altLang="en-US" sz="1292" dirty="0">
                <a:latin typeface="+mj-lt"/>
              </a:rPr>
            </a:br>
            <a:r>
              <a:rPr lang="en-US" altLang="en-US" sz="1292" dirty="0">
                <a:latin typeface="+mj-lt"/>
              </a:rPr>
              <a:t>You should select a date before the last date of the current FA period.</a:t>
            </a:r>
          </a:p>
          <a:p>
            <a:pPr>
              <a:buFont typeface="Wingdings" panose="05000000000000000000" pitchFamily="2" charset="2"/>
              <a:buAutoNum type="arabicPeriod" startAt="3"/>
            </a:pPr>
            <a:r>
              <a:rPr lang="en-US" altLang="en-US" sz="1292" dirty="0">
                <a:latin typeface="+mj-lt"/>
              </a:rPr>
              <a:t>Select the “HKTDC” Book.</a:t>
            </a:r>
          </a:p>
          <a:p>
            <a:pPr>
              <a:buFont typeface="Wingdings" panose="05000000000000000000" pitchFamily="2" charset="2"/>
              <a:buAutoNum type="arabicPeriod" startAt="3"/>
            </a:pPr>
            <a:r>
              <a:rPr lang="en-US" altLang="en-US" sz="1292" dirty="0">
                <a:latin typeface="+mj-lt"/>
              </a:rPr>
              <a:t>Click “OK”.</a:t>
            </a:r>
          </a:p>
          <a:p>
            <a:pPr>
              <a:buFont typeface="Wingdings" panose="05000000000000000000" pitchFamily="2" charset="2"/>
              <a:buAutoNum type="arabicPeriod" startAt="3"/>
            </a:pPr>
            <a:r>
              <a:rPr lang="en-US" altLang="en-US" sz="1292" dirty="0">
                <a:latin typeface="+mj-lt"/>
              </a:rPr>
              <a:t>Click “Submit”.</a:t>
            </a: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27" name="AutoShape 18"/>
          <p:cNvSpPr>
            <a:spLocks noChangeArrowheads="1"/>
          </p:cNvSpPr>
          <p:nvPr/>
        </p:nvSpPr>
        <p:spPr bwMode="auto">
          <a:xfrm>
            <a:off x="7357783" y="278320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
        <p:nvSpPr>
          <p:cNvPr id="29" name="AutoShape 18"/>
          <p:cNvSpPr>
            <a:spLocks noChangeArrowheads="1"/>
          </p:cNvSpPr>
          <p:nvPr/>
        </p:nvSpPr>
        <p:spPr bwMode="auto">
          <a:xfrm>
            <a:off x="4582931" y="247314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30" name="AutoShape 18"/>
          <p:cNvSpPr>
            <a:spLocks noChangeArrowheads="1"/>
          </p:cNvSpPr>
          <p:nvPr/>
        </p:nvSpPr>
        <p:spPr bwMode="auto">
          <a:xfrm>
            <a:off x="7121257" y="40850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5</a:t>
            </a:r>
          </a:p>
        </p:txBody>
      </p:sp>
      <p:sp>
        <p:nvSpPr>
          <p:cNvPr id="31" name="AutoShape 18"/>
          <p:cNvSpPr>
            <a:spLocks noChangeArrowheads="1"/>
          </p:cNvSpPr>
          <p:nvPr/>
        </p:nvSpPr>
        <p:spPr bwMode="auto">
          <a:xfrm>
            <a:off x="7153919" y="450118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
        <p:nvSpPr>
          <p:cNvPr id="32" name="AutoShape 18"/>
          <p:cNvSpPr>
            <a:spLocks noChangeArrowheads="1"/>
          </p:cNvSpPr>
          <p:nvPr/>
        </p:nvSpPr>
        <p:spPr bwMode="auto">
          <a:xfrm>
            <a:off x="9270864" y="456686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
        <p:nvSpPr>
          <p:cNvPr id="33" name="AutoShape 18"/>
          <p:cNvSpPr>
            <a:spLocks noChangeArrowheads="1"/>
          </p:cNvSpPr>
          <p:nvPr/>
        </p:nvSpPr>
        <p:spPr bwMode="auto">
          <a:xfrm>
            <a:off x="7153919" y="515054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Tree>
    <p:extLst>
      <p:ext uri="{BB962C8B-B14F-4D97-AF65-F5344CB8AC3E}">
        <p14:creationId xmlns:p14="http://schemas.microsoft.com/office/powerpoint/2010/main" val="2851040203"/>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67158" y="2552840"/>
            <a:ext cx="8124396" cy="3881315"/>
          </a:xfrm>
          <a:prstGeom prst="rect">
            <a:avLst/>
          </a:prstGeom>
        </p:spPr>
      </p:pic>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Print Asset Barcode (2/4)</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899" y="1493520"/>
            <a:ext cx="6725227"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latin typeface="+mj-lt"/>
            </a:endParaRPr>
          </a:p>
          <a:p>
            <a:pPr>
              <a:buFont typeface="Wingdings" panose="05000000000000000000" pitchFamily="2" charset="2"/>
              <a:buAutoNum type="arabicPeriod" startAt="3"/>
            </a:pPr>
            <a:r>
              <a:rPr lang="en-US" altLang="en-US" sz="1292" dirty="0">
                <a:latin typeface="+mj-lt"/>
              </a:rPr>
              <a:t>Choose the “TDC Asset Barcode Printing”</a:t>
            </a:r>
          </a:p>
          <a:p>
            <a:pPr>
              <a:buFont typeface="Wingdings" panose="05000000000000000000" pitchFamily="2" charset="2"/>
              <a:buAutoNum type="arabicPeriod" startAt="3"/>
            </a:pPr>
            <a:r>
              <a:rPr lang="en-US" altLang="en-US" sz="1292" dirty="0">
                <a:latin typeface="+mj-lt"/>
              </a:rPr>
              <a:t>Select the Asset Number range for which barcodes should be generated.</a:t>
            </a:r>
          </a:p>
          <a:p>
            <a:pPr>
              <a:buFont typeface="Wingdings" panose="05000000000000000000" pitchFamily="2" charset="2"/>
              <a:buAutoNum type="arabicPeriod" startAt="3"/>
            </a:pPr>
            <a:r>
              <a:rPr lang="en-US" altLang="en-US" sz="1292" dirty="0">
                <a:latin typeface="+mj-lt"/>
              </a:rPr>
              <a:t>Select the Serial Number range for which barcodes should be generated. Assets without serial numbers will </a:t>
            </a:r>
            <a:br>
              <a:rPr lang="en-US" altLang="en-US" sz="1292" dirty="0">
                <a:latin typeface="+mj-lt"/>
              </a:rPr>
            </a:br>
            <a:r>
              <a:rPr lang="en-US" altLang="en-US" sz="1292" dirty="0">
                <a:latin typeface="+mj-lt"/>
              </a:rPr>
              <a:t>always be included regardless of the </a:t>
            </a:r>
            <a:br>
              <a:rPr lang="en-US" altLang="en-US" sz="1292" dirty="0">
                <a:latin typeface="+mj-lt"/>
              </a:rPr>
            </a:br>
            <a:r>
              <a:rPr lang="en-US" altLang="en-US" sz="1292" dirty="0">
                <a:latin typeface="+mj-lt"/>
              </a:rPr>
              <a:t>serial number range.</a:t>
            </a:r>
          </a:p>
          <a:p>
            <a:pPr>
              <a:buFont typeface="Wingdings" panose="05000000000000000000" pitchFamily="2" charset="2"/>
              <a:buAutoNum type="arabicPeriod" startAt="3"/>
            </a:pPr>
            <a:r>
              <a:rPr lang="en-US" altLang="en-US" sz="1292" dirty="0">
                <a:latin typeface="+mj-lt"/>
              </a:rPr>
              <a:t>Optionally further limit the assets </a:t>
            </a:r>
            <a:br>
              <a:rPr lang="en-US" altLang="en-US" sz="1292" dirty="0">
                <a:latin typeface="+mj-lt"/>
              </a:rPr>
            </a:br>
            <a:r>
              <a:rPr lang="en-US" altLang="en-US" sz="1292" dirty="0">
                <a:latin typeface="+mj-lt"/>
              </a:rPr>
              <a:t>included by selecting a range of </a:t>
            </a:r>
            <a:br>
              <a:rPr lang="en-US" altLang="en-US" sz="1292" dirty="0">
                <a:latin typeface="+mj-lt"/>
              </a:rPr>
            </a:br>
            <a:r>
              <a:rPr lang="en-US" altLang="en-US" sz="1292" dirty="0">
                <a:latin typeface="+mj-lt"/>
              </a:rPr>
              <a:t>Date Placed in Service.</a:t>
            </a:r>
          </a:p>
          <a:p>
            <a:pPr>
              <a:buFont typeface="Wingdings" panose="05000000000000000000" pitchFamily="2" charset="2"/>
              <a:buAutoNum type="arabicPeriod" startAt="3"/>
            </a:pPr>
            <a:r>
              <a:rPr lang="en-US" altLang="en-US" sz="1292" dirty="0">
                <a:latin typeface="+mj-lt"/>
              </a:rPr>
              <a:t>Click “OK”.</a:t>
            </a:r>
          </a:p>
          <a:p>
            <a:pPr>
              <a:buFont typeface="Wingdings" panose="05000000000000000000" pitchFamily="2" charset="2"/>
              <a:buAutoNum type="arabicPeriod" startAt="3"/>
            </a:pPr>
            <a:r>
              <a:rPr lang="en-US" altLang="en-US" sz="1292" dirty="0">
                <a:latin typeface="+mj-lt"/>
              </a:rPr>
              <a:t>Click “Submit”.</a:t>
            </a:r>
          </a:p>
          <a:p>
            <a:pPr>
              <a:buFont typeface="Wingdings" panose="05000000000000000000" pitchFamily="2" charset="2"/>
              <a:buAutoNum type="arabicPeriod" startAt="3"/>
            </a:pPr>
            <a:endParaRPr lang="en-US" altLang="en-US" sz="1292" dirty="0">
              <a:latin typeface="+mj-lt"/>
            </a:endParaRPr>
          </a:p>
          <a:p>
            <a:pPr marL="0" indent="0" eaLnBrk="1" hangingPunct="1">
              <a:buNone/>
            </a:pPr>
            <a:endParaRPr lang="en-US" altLang="en-US" sz="1292" dirty="0">
              <a:latin typeface="+mj-lt"/>
            </a:endParaRPr>
          </a:p>
        </p:txBody>
      </p:sp>
      <p:sp>
        <p:nvSpPr>
          <p:cNvPr id="17" name="Rectangle 16"/>
          <p:cNvSpPr>
            <a:spLocks noChangeArrowheads="1"/>
          </p:cNvSpPr>
          <p:nvPr/>
        </p:nvSpPr>
        <p:spPr bwMode="auto">
          <a:xfrm flipV="1">
            <a:off x="5141731" y="3146337"/>
            <a:ext cx="4124638" cy="22669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9929091" y="5649792"/>
            <a:ext cx="508308" cy="23683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Rectangle 18"/>
          <p:cNvSpPr>
            <a:spLocks noChangeArrowheads="1"/>
          </p:cNvSpPr>
          <p:nvPr/>
        </p:nvSpPr>
        <p:spPr bwMode="auto">
          <a:xfrm flipV="1">
            <a:off x="7444509" y="4330747"/>
            <a:ext cx="2770909" cy="36132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4901272" y="265749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21" name="AutoShape 18"/>
          <p:cNvSpPr>
            <a:spLocks noChangeArrowheads="1"/>
          </p:cNvSpPr>
          <p:nvPr/>
        </p:nvSpPr>
        <p:spPr bwMode="auto">
          <a:xfrm>
            <a:off x="6838899" y="416761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
        <p:nvSpPr>
          <p:cNvPr id="14" name="Rectangle 13"/>
          <p:cNvSpPr>
            <a:spLocks noChangeArrowheads="1"/>
          </p:cNvSpPr>
          <p:nvPr/>
        </p:nvSpPr>
        <p:spPr bwMode="auto">
          <a:xfrm flipV="1">
            <a:off x="7444508" y="4692073"/>
            <a:ext cx="4498110" cy="36132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Rectangle 21"/>
          <p:cNvSpPr>
            <a:spLocks noChangeArrowheads="1"/>
          </p:cNvSpPr>
          <p:nvPr/>
        </p:nvSpPr>
        <p:spPr bwMode="auto">
          <a:xfrm flipV="1">
            <a:off x="7223990" y="5061049"/>
            <a:ext cx="2400301" cy="36132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3" name="Rectangle 22"/>
          <p:cNvSpPr>
            <a:spLocks noChangeArrowheads="1"/>
          </p:cNvSpPr>
          <p:nvPr/>
        </p:nvSpPr>
        <p:spPr bwMode="auto">
          <a:xfrm flipV="1">
            <a:off x="7065509" y="6001457"/>
            <a:ext cx="1099435" cy="32545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6814654" y="458062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5</a:t>
            </a:r>
          </a:p>
        </p:txBody>
      </p:sp>
      <p:sp>
        <p:nvSpPr>
          <p:cNvPr id="25" name="AutoShape 18"/>
          <p:cNvSpPr>
            <a:spLocks noChangeArrowheads="1"/>
          </p:cNvSpPr>
          <p:nvPr/>
        </p:nvSpPr>
        <p:spPr bwMode="auto">
          <a:xfrm>
            <a:off x="6713053" y="500532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
        <p:nvSpPr>
          <p:cNvPr id="26" name="AutoShape 18"/>
          <p:cNvSpPr>
            <a:spLocks noChangeArrowheads="1"/>
          </p:cNvSpPr>
          <p:nvPr/>
        </p:nvSpPr>
        <p:spPr bwMode="auto">
          <a:xfrm>
            <a:off x="9383832" y="545566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
        <p:nvSpPr>
          <p:cNvPr id="27" name="AutoShape 18"/>
          <p:cNvSpPr>
            <a:spLocks noChangeArrowheads="1"/>
          </p:cNvSpPr>
          <p:nvPr/>
        </p:nvSpPr>
        <p:spPr bwMode="auto">
          <a:xfrm>
            <a:off x="6555727" y="579495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Tree>
    <p:extLst>
      <p:ext uri="{BB962C8B-B14F-4D97-AF65-F5344CB8AC3E}">
        <p14:creationId xmlns:p14="http://schemas.microsoft.com/office/powerpoint/2010/main" val="31817090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6324294" y="1557409"/>
            <a:ext cx="5563082" cy="4328535"/>
          </a:xfrm>
          <a:prstGeom prst="rect">
            <a:avLst/>
          </a:prstGeom>
        </p:spPr>
      </p:pic>
      <p:pic>
        <p:nvPicPr>
          <p:cNvPr id="5" name="Picture 4"/>
          <p:cNvPicPr>
            <a:picLocks noChangeAspect="1"/>
          </p:cNvPicPr>
          <p:nvPr/>
        </p:nvPicPr>
        <p:blipFill>
          <a:blip r:embed="rId3"/>
          <a:stretch>
            <a:fillRect/>
          </a:stretch>
        </p:blipFill>
        <p:spPr>
          <a:xfrm>
            <a:off x="3323445" y="3186399"/>
            <a:ext cx="1889924" cy="1615580"/>
          </a:xfrm>
          <a:prstGeom prst="rect">
            <a:avLst/>
          </a:prstGeom>
        </p:spPr>
      </p:pic>
      <p:sp>
        <p:nvSpPr>
          <p:cNvPr id="13"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9"/>
            </a:pPr>
            <a:r>
              <a:rPr lang="en-US" altLang="en-US" sz="1292" dirty="0">
                <a:latin typeface="+mj-lt"/>
              </a:rPr>
              <a:t>Click “No” for only submitting this request.</a:t>
            </a:r>
          </a:p>
          <a:p>
            <a:pPr>
              <a:buFont typeface="Wingdings" panose="05000000000000000000" pitchFamily="2" charset="2"/>
              <a:buAutoNum type="arabicPeriod" startAt="9"/>
            </a:pPr>
            <a:r>
              <a:rPr lang="en-US" altLang="en-US" sz="1292" dirty="0">
                <a:latin typeface="+mj-lt"/>
              </a:rPr>
              <a:t>Click “Find”.</a:t>
            </a: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11" name="Rectangle 10"/>
          <p:cNvSpPr>
            <a:spLocks noChangeArrowheads="1"/>
          </p:cNvSpPr>
          <p:nvPr/>
        </p:nvSpPr>
        <p:spPr bwMode="auto">
          <a:xfrm flipV="1">
            <a:off x="4633478" y="4301998"/>
            <a:ext cx="378222" cy="27405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10702470" y="5529985"/>
            <a:ext cx="1040906" cy="3467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Print Asset Barcode </a:t>
            </a:r>
            <a:r>
              <a:rPr lang="en-US" altLang="en-US" sz="1477" b="1" dirty="0">
                <a:latin typeface="+mj-lt"/>
              </a:rPr>
              <a:t>(3/4)</a:t>
            </a:r>
          </a:p>
          <a:p>
            <a:endParaRPr lang="en-US" altLang="en-US" sz="1477" b="1" dirty="0">
              <a:latin typeface="+mj-lt"/>
            </a:endParaRPr>
          </a:p>
        </p:txBody>
      </p:sp>
      <p:sp>
        <p:nvSpPr>
          <p:cNvPr id="15" name="AutoShape 18"/>
          <p:cNvSpPr>
            <a:spLocks noChangeArrowheads="1"/>
          </p:cNvSpPr>
          <p:nvPr/>
        </p:nvSpPr>
        <p:spPr bwMode="auto">
          <a:xfrm>
            <a:off x="3540071" y="420578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
        <p:nvSpPr>
          <p:cNvPr id="16" name="AutoShape 18"/>
          <p:cNvSpPr>
            <a:spLocks noChangeArrowheads="1"/>
          </p:cNvSpPr>
          <p:nvPr/>
        </p:nvSpPr>
        <p:spPr bwMode="auto">
          <a:xfrm>
            <a:off x="10942079" y="500912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10</a:t>
            </a:r>
          </a:p>
        </p:txBody>
      </p:sp>
    </p:spTree>
    <p:extLst>
      <p:ext uri="{BB962C8B-B14F-4D97-AF65-F5344CB8AC3E}">
        <p14:creationId xmlns:p14="http://schemas.microsoft.com/office/powerpoint/2010/main" val="25723921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Asset Additions</a:t>
            </a:r>
          </a:p>
        </p:txBody>
      </p:sp>
      <p:sp>
        <p:nvSpPr>
          <p:cNvPr id="45" name="Rectangle 3"/>
          <p:cNvSpPr>
            <a:spLocks noGrp="1" noChangeArrowheads="1"/>
          </p:cNvSpPr>
          <p:nvPr>
            <p:ph type="body" idx="1"/>
          </p:nvPr>
        </p:nvSpPr>
        <p:spPr>
          <a:xfrm>
            <a:off x="469900" y="1189249"/>
            <a:ext cx="4924136" cy="527538"/>
          </a:xfrm>
        </p:spPr>
        <p:txBody>
          <a:bodyPr/>
          <a:lstStyle/>
          <a:p>
            <a:r>
              <a:rPr lang="en-US" altLang="en-US" sz="1477" b="1" dirty="0">
                <a:latin typeface="+mj-lt"/>
              </a:rPr>
              <a:t>Print Asset Barcode (4/4)</a:t>
            </a:r>
          </a:p>
          <a:p>
            <a:endParaRPr lang="en-US" altLang="en-US" sz="1477" b="1" dirty="0">
              <a:latin typeface="+mj-lt"/>
            </a:endParaRPr>
          </a:p>
          <a:p>
            <a:endParaRPr lang="en-US" altLang="en-US" sz="1477" b="1" dirty="0">
              <a:latin typeface="+mj-lt"/>
            </a:endParaRPr>
          </a:p>
        </p:txBody>
      </p:sp>
      <p:sp>
        <p:nvSpPr>
          <p:cNvPr id="46" name="Rectangle 13"/>
          <p:cNvSpPr>
            <a:spLocks noChangeArrowheads="1"/>
          </p:cNvSpPr>
          <p:nvPr/>
        </p:nvSpPr>
        <p:spPr bwMode="auto">
          <a:xfrm>
            <a:off x="469900" y="1493520"/>
            <a:ext cx="3765634"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latin typeface="+mj-lt"/>
            </a:endParaRPr>
          </a:p>
          <a:p>
            <a:pPr marL="342900" indent="-342900">
              <a:buFont typeface="+mj-lt"/>
              <a:buAutoNum type="arabicPeriod" startAt="11"/>
            </a:pPr>
            <a:r>
              <a:rPr lang="en-US" altLang="en-US" sz="1292" dirty="0"/>
              <a:t>Click “Refresh Data” until the “TDC Asset Barcode Printing” request completes normally.</a:t>
            </a:r>
          </a:p>
          <a:p>
            <a:pPr>
              <a:buFont typeface="Wingdings" panose="05000000000000000000" pitchFamily="2" charset="2"/>
              <a:buAutoNum type="arabicPeriod" startAt="11"/>
            </a:pPr>
            <a:r>
              <a:rPr lang="en-US" altLang="en-US" sz="1292" dirty="0"/>
              <a:t>Select the Mass Additions Create Report.</a:t>
            </a:r>
          </a:p>
          <a:p>
            <a:pPr>
              <a:buFont typeface="Wingdings" panose="05000000000000000000" pitchFamily="2" charset="2"/>
              <a:buAutoNum type="arabicPeriod" startAt="11"/>
            </a:pPr>
            <a:r>
              <a:rPr lang="en-US" altLang="en-US" sz="1292" dirty="0"/>
              <a:t>Click “View Output”.</a:t>
            </a:r>
            <a:endParaRPr lang="en-US" altLang="en-US" sz="1292" dirty="0">
              <a:latin typeface="+mj-lt"/>
            </a:endParaRPr>
          </a:p>
          <a:p>
            <a:pPr marL="342900" indent="-342900">
              <a:buFont typeface="+mj-lt"/>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marL="0" indent="0" eaLnBrk="1" hangingPunct="1">
              <a:buNone/>
            </a:pPr>
            <a:endParaRPr lang="en-US" altLang="en-US" sz="1292" dirty="0">
              <a:latin typeface="+mj-lt"/>
            </a:endParaRPr>
          </a:p>
        </p:txBody>
      </p:sp>
      <p:pic>
        <p:nvPicPr>
          <p:cNvPr id="5" name="Picture 4"/>
          <p:cNvPicPr>
            <a:picLocks noChangeAspect="1"/>
          </p:cNvPicPr>
          <p:nvPr/>
        </p:nvPicPr>
        <p:blipFill>
          <a:blip r:embed="rId2"/>
          <a:stretch>
            <a:fillRect/>
          </a:stretch>
        </p:blipFill>
        <p:spPr>
          <a:xfrm>
            <a:off x="4396313" y="1039903"/>
            <a:ext cx="7186283" cy="5235394"/>
          </a:xfrm>
          <a:prstGeom prst="rect">
            <a:avLst/>
          </a:prstGeom>
        </p:spPr>
      </p:pic>
      <p:sp>
        <p:nvSpPr>
          <p:cNvPr id="28" name="Rectangle 27"/>
          <p:cNvSpPr>
            <a:spLocks noChangeArrowheads="1"/>
          </p:cNvSpPr>
          <p:nvPr/>
        </p:nvSpPr>
        <p:spPr bwMode="auto">
          <a:xfrm flipV="1">
            <a:off x="4433519" y="1320157"/>
            <a:ext cx="1791789" cy="3467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30" name="Rectangle 29"/>
          <p:cNvSpPr>
            <a:spLocks noChangeArrowheads="1"/>
          </p:cNvSpPr>
          <p:nvPr/>
        </p:nvSpPr>
        <p:spPr bwMode="auto">
          <a:xfrm flipV="1">
            <a:off x="4396313" y="2615773"/>
            <a:ext cx="6853578" cy="24749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31" name="Rectangle 30"/>
          <p:cNvSpPr>
            <a:spLocks noChangeArrowheads="1"/>
          </p:cNvSpPr>
          <p:nvPr/>
        </p:nvSpPr>
        <p:spPr bwMode="auto">
          <a:xfrm flipV="1">
            <a:off x="9744364" y="5088593"/>
            <a:ext cx="1644071" cy="3467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32" name="AutoShape 18"/>
          <p:cNvSpPr>
            <a:spLocks noChangeArrowheads="1"/>
          </p:cNvSpPr>
          <p:nvPr/>
        </p:nvSpPr>
        <p:spPr bwMode="auto">
          <a:xfrm>
            <a:off x="3896792" y="121978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11</a:t>
            </a:r>
          </a:p>
        </p:txBody>
      </p:sp>
      <p:sp>
        <p:nvSpPr>
          <p:cNvPr id="33" name="AutoShape 18"/>
          <p:cNvSpPr>
            <a:spLocks noChangeArrowheads="1"/>
          </p:cNvSpPr>
          <p:nvPr/>
        </p:nvSpPr>
        <p:spPr bwMode="auto">
          <a:xfrm>
            <a:off x="3773219" y="250628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12</a:t>
            </a:r>
          </a:p>
        </p:txBody>
      </p:sp>
      <p:sp>
        <p:nvSpPr>
          <p:cNvPr id="34" name="AutoShape 18"/>
          <p:cNvSpPr>
            <a:spLocks noChangeArrowheads="1"/>
          </p:cNvSpPr>
          <p:nvPr/>
        </p:nvSpPr>
        <p:spPr bwMode="auto">
          <a:xfrm>
            <a:off x="9550203" y="462211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13</a:t>
            </a:r>
          </a:p>
        </p:txBody>
      </p:sp>
    </p:spTree>
    <p:extLst>
      <p:ext uri="{BB962C8B-B14F-4D97-AF65-F5344CB8AC3E}">
        <p14:creationId xmlns:p14="http://schemas.microsoft.com/office/powerpoint/2010/main" val="2353779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Month End Process</a:t>
            </a:r>
            <a:endParaRPr lang="en-US" dirty="0"/>
          </a:p>
        </p:txBody>
      </p:sp>
      <p:sp>
        <p:nvSpPr>
          <p:cNvPr id="6" name="Text Placeholder 5"/>
          <p:cNvSpPr>
            <a:spLocks noGrp="1"/>
          </p:cNvSpPr>
          <p:nvPr>
            <p:ph type="body" idx="1"/>
          </p:nvPr>
        </p:nvSpPr>
        <p:spPr/>
        <p:txBody>
          <a:bodyPr/>
          <a:lstStyle/>
          <a:p>
            <a:r>
              <a:rPr lang="en-US" dirty="0"/>
              <a:t>Run Depreciation</a:t>
            </a:r>
          </a:p>
        </p:txBody>
      </p:sp>
    </p:spTree>
    <p:extLst>
      <p:ext uri="{BB962C8B-B14F-4D97-AF65-F5344CB8AC3E}">
        <p14:creationId xmlns:p14="http://schemas.microsoft.com/office/powerpoint/2010/main" val="1978241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29502" y="1430553"/>
            <a:ext cx="4779998" cy="4405855"/>
          </a:xfrm>
          <a:prstGeom prst="rect">
            <a:avLst/>
          </a:prstGeom>
        </p:spPr>
      </p:pic>
      <p:sp>
        <p:nvSpPr>
          <p:cNvPr id="2375682" name="Rectangle 2"/>
          <p:cNvSpPr>
            <a:spLocks noGrp="1" noChangeArrowheads="1"/>
          </p:cNvSpPr>
          <p:nvPr>
            <p:ph type="title"/>
          </p:nvPr>
        </p:nvSpPr>
        <p:spPr/>
        <p:txBody>
          <a:bodyPr/>
          <a:lstStyle/>
          <a:p>
            <a:r>
              <a:rPr lang="en-US" altLang="en-US" dirty="0"/>
              <a:t>Month End Process</a:t>
            </a:r>
          </a:p>
        </p:txBody>
      </p:sp>
      <p:sp>
        <p:nvSpPr>
          <p:cNvPr id="2375693" name="Rectangle 13"/>
          <p:cNvSpPr>
            <a:spLocks noChangeArrowheads="1"/>
          </p:cNvSpPr>
          <p:nvPr/>
        </p:nvSpPr>
        <p:spPr bwMode="auto">
          <a:xfrm>
            <a:off x="1851546" y="1522108"/>
            <a:ext cx="2790793" cy="26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2375702" name="Rectangle 22"/>
          <p:cNvSpPr>
            <a:spLocks noChangeArrowheads="1"/>
          </p:cNvSpPr>
          <p:nvPr/>
        </p:nvSpPr>
        <p:spPr bwMode="auto">
          <a:xfrm flipV="1">
            <a:off x="6729502" y="3354949"/>
            <a:ext cx="2726661" cy="12716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9" name="Rectangle 3"/>
          <p:cNvSpPr txBox="1">
            <a:spLocks noChangeArrowheads="1"/>
          </p:cNvSpPr>
          <p:nvPr/>
        </p:nvSpPr>
        <p:spPr>
          <a:xfrm>
            <a:off x="42372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Run Depreciation (1/4)</a:t>
            </a:r>
          </a:p>
          <a:p>
            <a:endParaRPr lang="en-US" altLang="en-US" sz="1477" b="1" dirty="0">
              <a:latin typeface="+mj-lt"/>
            </a:endParaRPr>
          </a:p>
          <a:p>
            <a:endParaRPr lang="en-US" altLang="en-US" sz="1477" b="1" dirty="0">
              <a:latin typeface="+mj-lt"/>
            </a:endParaRPr>
          </a:p>
        </p:txBody>
      </p:sp>
      <p:sp>
        <p:nvSpPr>
          <p:cNvPr id="10"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b="1" u="sng" dirty="0">
                <a:latin typeface="+mj-lt"/>
              </a:rPr>
              <a:t>Responsibility:</a:t>
            </a:r>
          </a:p>
          <a:p>
            <a:pPr marL="0" indent="0">
              <a:buNone/>
            </a:pPr>
            <a:r>
              <a:rPr lang="en-US" altLang="en-US" sz="1292" dirty="0">
                <a:latin typeface="+mj-lt"/>
              </a:rPr>
              <a:t>TDC 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FA - (N) &gt; Depreciation &gt; Run Depreciation</a:t>
            </a:r>
            <a:r>
              <a:rPr lang="en-US" altLang="zh-TW" sz="1292" dirty="0">
                <a:latin typeface="+mj-lt"/>
              </a:rPr>
              <a:t>.</a:t>
            </a:r>
            <a:r>
              <a:rPr lang="en-US" altLang="en-US" sz="1292" dirty="0">
                <a:latin typeface="+mj-lt"/>
              </a:rPr>
              <a:t> </a:t>
            </a: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startAt="2"/>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11" name="AutoShape 18"/>
          <p:cNvSpPr>
            <a:spLocks noChangeArrowheads="1"/>
          </p:cNvSpPr>
          <p:nvPr/>
        </p:nvSpPr>
        <p:spPr bwMode="auto">
          <a:xfrm>
            <a:off x="6096001" y="312171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10234684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49045" y="1728721"/>
            <a:ext cx="2819644" cy="1722269"/>
          </a:xfrm>
          <a:prstGeom prst="rect">
            <a:avLst/>
          </a:prstGeom>
        </p:spPr>
      </p:pic>
      <p:sp>
        <p:nvSpPr>
          <p:cNvPr id="15" name="Rectangle 13"/>
          <p:cNvSpPr>
            <a:spLocks noChangeArrowheads="1"/>
          </p:cNvSpPr>
          <p:nvPr/>
        </p:nvSpPr>
        <p:spPr bwMode="auto">
          <a:xfrm>
            <a:off x="469900" y="1508248"/>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0" dirty="0">
              <a:latin typeface="+mj-lt"/>
            </a:endParaRPr>
          </a:p>
          <a:p>
            <a:pPr>
              <a:buFont typeface="Wingdings" panose="05000000000000000000" pitchFamily="2" charset="2"/>
              <a:buAutoNum type="arabicPeriod" startAt="2"/>
            </a:pPr>
            <a:r>
              <a:rPr lang="en-US" altLang="zh-TW" sz="1290" dirty="0">
                <a:latin typeface="+mj-lt"/>
              </a:rPr>
              <a:t>Select the “HKTDC” Book.</a:t>
            </a:r>
          </a:p>
          <a:p>
            <a:pPr>
              <a:buFont typeface="Wingdings" panose="05000000000000000000" pitchFamily="2" charset="2"/>
              <a:buAutoNum type="arabicPeriod" startAt="2"/>
            </a:pPr>
            <a:r>
              <a:rPr lang="en-US" altLang="zh-TW" sz="1290" dirty="0">
                <a:latin typeface="+mj-lt"/>
              </a:rPr>
              <a:t>Select the Close Period checkbox to close the current FA period and open the next period.</a:t>
            </a:r>
          </a:p>
          <a:p>
            <a:pPr>
              <a:buFont typeface="Wingdings" panose="05000000000000000000" pitchFamily="2" charset="2"/>
              <a:buAutoNum type="arabicPeriod" startAt="2"/>
            </a:pPr>
            <a:r>
              <a:rPr lang="en-US" altLang="zh-TW" sz="1290" dirty="0">
                <a:latin typeface="+mj-lt"/>
              </a:rPr>
              <a:t>Click “Run”.</a:t>
            </a:r>
          </a:p>
          <a:p>
            <a:pPr>
              <a:buFont typeface="Wingdings" panose="05000000000000000000" pitchFamily="2" charset="2"/>
              <a:buAutoNum type="arabicPeriod" startAt="2"/>
            </a:pPr>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pPr marL="0" indent="0">
              <a:buNone/>
            </a:pPr>
            <a:r>
              <a:rPr lang="en-US" altLang="zh-TW" sz="1290" i="1" u="sng" dirty="0">
                <a:latin typeface="+mj-lt"/>
              </a:rPr>
              <a:t>Note: </a:t>
            </a:r>
            <a:r>
              <a:rPr lang="en-US" altLang="zh-TW" sz="1290" i="1" dirty="0">
                <a:latin typeface="+mj-lt"/>
              </a:rPr>
              <a:t>FA period CANNOT be re-opened once closed.</a:t>
            </a:r>
            <a:br>
              <a:rPr lang="en-US" altLang="zh-TW" sz="1290" i="1" dirty="0">
                <a:latin typeface="+mj-lt"/>
              </a:rPr>
            </a:br>
            <a:r>
              <a:rPr lang="en-US" altLang="zh-TW" sz="1290" i="1" dirty="0">
                <a:latin typeface="+mj-lt"/>
              </a:rPr>
              <a:t>AP period should be closed before FA.</a:t>
            </a:r>
          </a:p>
          <a:p>
            <a:pPr>
              <a:buFont typeface="Wingdings" panose="05000000000000000000" pitchFamily="2" charset="2"/>
              <a:buAutoNum type="arabicPeriod" startAt="2"/>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2"/>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2375682" name="Rectangle 2"/>
          <p:cNvSpPr>
            <a:spLocks noGrp="1" noChangeArrowheads="1"/>
          </p:cNvSpPr>
          <p:nvPr>
            <p:ph type="title"/>
          </p:nvPr>
        </p:nvSpPr>
        <p:spPr/>
        <p:txBody>
          <a:bodyPr/>
          <a:lstStyle/>
          <a:p>
            <a:r>
              <a:rPr lang="en-US" altLang="en-US" dirty="0"/>
              <a:t>Month End Process</a:t>
            </a:r>
          </a:p>
        </p:txBody>
      </p:sp>
      <p:sp>
        <p:nvSpPr>
          <p:cNvPr id="2375702" name="Rectangle 22"/>
          <p:cNvSpPr>
            <a:spLocks noChangeArrowheads="1"/>
          </p:cNvSpPr>
          <p:nvPr/>
        </p:nvSpPr>
        <p:spPr bwMode="auto">
          <a:xfrm flipV="1">
            <a:off x="8221706" y="2144868"/>
            <a:ext cx="2726661" cy="25233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22"/>
          <p:cNvSpPr>
            <a:spLocks noChangeArrowheads="1"/>
          </p:cNvSpPr>
          <p:nvPr/>
        </p:nvSpPr>
        <p:spPr bwMode="auto">
          <a:xfrm flipV="1">
            <a:off x="8195537" y="2589856"/>
            <a:ext cx="2726661" cy="252334"/>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Rectangle 22"/>
          <p:cNvSpPr>
            <a:spLocks noChangeArrowheads="1"/>
          </p:cNvSpPr>
          <p:nvPr/>
        </p:nvSpPr>
        <p:spPr bwMode="auto">
          <a:xfrm flipV="1">
            <a:off x="9717702" y="2908677"/>
            <a:ext cx="1204496" cy="39185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Rectangle 3"/>
          <p:cNvSpPr txBox="1">
            <a:spLocks noChangeArrowheads="1"/>
          </p:cNvSpPr>
          <p:nvPr/>
        </p:nvSpPr>
        <p:spPr>
          <a:xfrm>
            <a:off x="386772" y="1201183"/>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Run Depreciation (2/4)</a:t>
            </a:r>
            <a:endParaRPr lang="en-US" altLang="en-US" sz="1477" b="1" dirty="0">
              <a:latin typeface="+mj-lt"/>
            </a:endParaRPr>
          </a:p>
        </p:txBody>
      </p:sp>
      <p:sp>
        <p:nvSpPr>
          <p:cNvPr id="16" name="AutoShape 18"/>
          <p:cNvSpPr>
            <a:spLocks noChangeArrowheads="1"/>
          </p:cNvSpPr>
          <p:nvPr/>
        </p:nvSpPr>
        <p:spPr bwMode="auto">
          <a:xfrm>
            <a:off x="7586590" y="2037797"/>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
        <p:nvSpPr>
          <p:cNvPr id="17" name="AutoShape 18"/>
          <p:cNvSpPr>
            <a:spLocks noChangeArrowheads="1"/>
          </p:cNvSpPr>
          <p:nvPr/>
        </p:nvSpPr>
        <p:spPr bwMode="auto">
          <a:xfrm>
            <a:off x="7622081" y="254854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18" name="AutoShape 18"/>
          <p:cNvSpPr>
            <a:spLocks noChangeArrowheads="1"/>
          </p:cNvSpPr>
          <p:nvPr/>
        </p:nvSpPr>
        <p:spPr bwMode="auto">
          <a:xfrm>
            <a:off x="9169009" y="2934204"/>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Tree>
    <p:extLst>
      <p:ext uri="{BB962C8B-B14F-4D97-AF65-F5344CB8AC3E}">
        <p14:creationId xmlns:p14="http://schemas.microsoft.com/office/powerpoint/2010/main" val="13629419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89805" y="1716787"/>
            <a:ext cx="5563082" cy="4328535"/>
          </a:xfrm>
          <a:prstGeom prst="rect">
            <a:avLst/>
          </a:prstGeom>
        </p:spPr>
      </p:pic>
      <p:pic>
        <p:nvPicPr>
          <p:cNvPr id="2" name="Picture 1"/>
          <p:cNvPicPr>
            <a:picLocks noChangeAspect="1"/>
          </p:cNvPicPr>
          <p:nvPr/>
        </p:nvPicPr>
        <p:blipFill>
          <a:blip r:embed="rId3"/>
          <a:stretch>
            <a:fillRect/>
          </a:stretch>
        </p:blipFill>
        <p:spPr>
          <a:xfrm>
            <a:off x="1807629" y="3105912"/>
            <a:ext cx="2362405" cy="2507197"/>
          </a:xfrm>
          <a:prstGeom prst="rect">
            <a:avLst/>
          </a:prstGeom>
        </p:spPr>
      </p:pic>
      <p:sp>
        <p:nvSpPr>
          <p:cNvPr id="15" name="Rectangle 13"/>
          <p:cNvSpPr>
            <a:spLocks noChangeArrowheads="1"/>
          </p:cNvSpPr>
          <p:nvPr/>
        </p:nvSpPr>
        <p:spPr bwMode="auto">
          <a:xfrm>
            <a:off x="469899" y="1508248"/>
            <a:ext cx="5589155"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0" dirty="0">
                <a:latin typeface="+mj-lt"/>
              </a:rPr>
              <a:t>	</a:t>
            </a:r>
          </a:p>
          <a:p>
            <a:pPr marL="342900" indent="-342900">
              <a:buFont typeface="+mj-lt"/>
              <a:buAutoNum type="arabicPeriod" startAt="5"/>
            </a:pPr>
            <a:r>
              <a:rPr lang="en-US" altLang="zh-TW" sz="1290" dirty="0">
                <a:latin typeface="+mj-lt"/>
              </a:rPr>
              <a:t>Choose “Requests” function.</a:t>
            </a:r>
            <a:br>
              <a:rPr lang="en-US" altLang="zh-TW" sz="1290" dirty="0">
                <a:latin typeface="+mj-lt"/>
              </a:rPr>
            </a:br>
            <a:r>
              <a:rPr lang="en-US" altLang="zh-TW" sz="1290" dirty="0">
                <a:latin typeface="+mj-lt"/>
              </a:rPr>
              <a:t>(Menu) View &gt; Requests</a:t>
            </a:r>
          </a:p>
          <a:p>
            <a:pPr>
              <a:buFont typeface="Wingdings" panose="05000000000000000000" pitchFamily="2" charset="2"/>
              <a:buAutoNum type="arabicPeriod" startAt="5"/>
            </a:pPr>
            <a:r>
              <a:rPr lang="en-US" altLang="zh-TW" sz="1290" dirty="0">
                <a:latin typeface="+mj-lt"/>
              </a:rPr>
              <a:t>Click “Find”.</a:t>
            </a:r>
          </a:p>
          <a:p>
            <a:pPr>
              <a:buFont typeface="Wingdings" panose="05000000000000000000" pitchFamily="2" charset="2"/>
              <a:buAutoNum type="arabicPeriod" startAt="5"/>
            </a:pPr>
            <a:endParaRPr lang="en-US" altLang="zh-TW" sz="1290" dirty="0">
              <a:latin typeface="+mj-lt"/>
            </a:endParaRPr>
          </a:p>
          <a:p>
            <a:pPr>
              <a:buFont typeface="Wingdings" panose="05000000000000000000" pitchFamily="2" charset="2"/>
              <a:buAutoNum type="arabicPeriod" startAt="5"/>
            </a:pPr>
            <a:endParaRPr lang="en-US" altLang="zh-TW" sz="1290" dirty="0">
              <a:latin typeface="+mj-lt"/>
            </a:endParaRPr>
          </a:p>
          <a:p>
            <a:pPr>
              <a:buFont typeface="Wingdings" panose="05000000000000000000" pitchFamily="2" charset="2"/>
              <a:buAutoNum type="arabicPeriod" startAt="5"/>
            </a:pPr>
            <a:endParaRPr lang="en-US" altLang="zh-TW" sz="1290" dirty="0">
              <a:latin typeface="+mj-lt"/>
            </a:endParaRPr>
          </a:p>
          <a:p>
            <a:pPr>
              <a:buFont typeface="Wingdings" panose="05000000000000000000" pitchFamily="2" charset="2"/>
              <a:buAutoNum type="arabicPeriod" startAt="5"/>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5"/>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2375682" name="Rectangle 2"/>
          <p:cNvSpPr>
            <a:spLocks noGrp="1" noChangeArrowheads="1"/>
          </p:cNvSpPr>
          <p:nvPr>
            <p:ph type="title"/>
          </p:nvPr>
        </p:nvSpPr>
        <p:spPr/>
        <p:txBody>
          <a:bodyPr/>
          <a:lstStyle/>
          <a:p>
            <a:r>
              <a:rPr lang="en-US" altLang="en-US" dirty="0"/>
              <a:t>Month End Process</a:t>
            </a:r>
            <a:endParaRPr lang="en-US" dirty="0"/>
          </a:p>
        </p:txBody>
      </p:sp>
      <p:sp>
        <p:nvSpPr>
          <p:cNvPr id="2375693" name="Rectangle 13"/>
          <p:cNvSpPr>
            <a:spLocks noChangeArrowheads="1"/>
          </p:cNvSpPr>
          <p:nvPr/>
        </p:nvSpPr>
        <p:spPr bwMode="auto">
          <a:xfrm>
            <a:off x="1851546" y="1522108"/>
            <a:ext cx="3050655" cy="26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Run Depreciation (3/4)</a:t>
            </a:r>
          </a:p>
          <a:p>
            <a:pPr marL="342900" indent="-342900">
              <a:buFont typeface="+mj-lt"/>
              <a:buAutoNum type="arabicPeriod"/>
            </a:pPr>
            <a:endParaRPr lang="en-US" altLang="en-US" sz="1477" b="1" dirty="0">
              <a:latin typeface="+mj-lt"/>
            </a:endParaRPr>
          </a:p>
          <a:p>
            <a:endParaRPr lang="en-US" altLang="en-US" sz="1477" b="1" dirty="0">
              <a:latin typeface="+mj-lt"/>
            </a:endParaRPr>
          </a:p>
        </p:txBody>
      </p:sp>
      <p:sp>
        <p:nvSpPr>
          <p:cNvPr id="19" name="Rectangle 18"/>
          <p:cNvSpPr>
            <a:spLocks noChangeArrowheads="1"/>
          </p:cNvSpPr>
          <p:nvPr/>
        </p:nvSpPr>
        <p:spPr bwMode="auto">
          <a:xfrm flipV="1">
            <a:off x="2370798" y="3105912"/>
            <a:ext cx="295294"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Rectangle 19"/>
          <p:cNvSpPr>
            <a:spLocks noChangeArrowheads="1"/>
          </p:cNvSpPr>
          <p:nvPr/>
        </p:nvSpPr>
        <p:spPr bwMode="auto">
          <a:xfrm flipV="1">
            <a:off x="2293737" y="5325980"/>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6" name="Rectangle 25"/>
          <p:cNvSpPr>
            <a:spLocks noChangeArrowheads="1"/>
          </p:cNvSpPr>
          <p:nvPr/>
        </p:nvSpPr>
        <p:spPr bwMode="auto">
          <a:xfrm flipV="1">
            <a:off x="10120746" y="5664203"/>
            <a:ext cx="1092200" cy="396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1738080" y="502504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5</a:t>
            </a:r>
          </a:p>
        </p:txBody>
      </p:sp>
      <p:sp>
        <p:nvSpPr>
          <p:cNvPr id="28" name="AutoShape 18"/>
          <p:cNvSpPr>
            <a:spLocks noChangeArrowheads="1"/>
          </p:cNvSpPr>
          <p:nvPr/>
        </p:nvSpPr>
        <p:spPr bwMode="auto">
          <a:xfrm>
            <a:off x="10503389" y="518266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Tree>
    <p:extLst>
      <p:ext uri="{BB962C8B-B14F-4D97-AF65-F5344CB8AC3E}">
        <p14:creationId xmlns:p14="http://schemas.microsoft.com/office/powerpoint/2010/main" val="335453675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5927" y="2055194"/>
            <a:ext cx="5867481" cy="4273461"/>
          </a:xfrm>
          <a:prstGeom prst="rect">
            <a:avLst/>
          </a:prstGeom>
        </p:spPr>
      </p:pic>
      <p:sp>
        <p:nvSpPr>
          <p:cNvPr id="15" name="Rectangle 13"/>
          <p:cNvSpPr>
            <a:spLocks noChangeArrowheads="1"/>
          </p:cNvSpPr>
          <p:nvPr/>
        </p:nvSpPr>
        <p:spPr bwMode="auto">
          <a:xfrm>
            <a:off x="469899" y="1508248"/>
            <a:ext cx="4746783"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0" dirty="0">
                <a:latin typeface="+mj-lt"/>
              </a:rPr>
              <a:t>	</a:t>
            </a:r>
          </a:p>
          <a:p>
            <a:pPr marL="342900" indent="-342900">
              <a:buFont typeface="+mj-lt"/>
              <a:buAutoNum type="arabicPeriod" startAt="7"/>
            </a:pPr>
            <a:r>
              <a:rPr lang="en-US" altLang="zh-TW" sz="1290" dirty="0">
                <a:latin typeface="+mj-lt"/>
              </a:rPr>
              <a:t>Click “Refresh Data” until the all requests complete normally.</a:t>
            </a:r>
          </a:p>
          <a:p>
            <a:pPr marL="342900" indent="-342900">
              <a:buFont typeface="+mj-lt"/>
              <a:buAutoNum type="arabicPeriod" startAt="7"/>
            </a:pPr>
            <a:r>
              <a:rPr lang="en-US" altLang="zh-TW" sz="1290" dirty="0">
                <a:latin typeface="+mj-lt"/>
              </a:rPr>
              <a:t>Select the “Journal Entry Reserve Ledger Report”.</a:t>
            </a:r>
          </a:p>
          <a:p>
            <a:pPr marL="342900" indent="-342900">
              <a:buFont typeface="+mj-lt"/>
              <a:buAutoNum type="arabicPeriod" startAt="7"/>
            </a:pPr>
            <a:r>
              <a:rPr lang="en-US" altLang="zh-TW" sz="1290" dirty="0">
                <a:latin typeface="+mj-lt"/>
              </a:rPr>
              <a:t>Click “View Output” to open a report showing the depreciation expense calculated for each asset.</a:t>
            </a:r>
          </a:p>
          <a:p>
            <a:pPr>
              <a:buFont typeface="Wingdings" panose="05000000000000000000" pitchFamily="2" charset="2"/>
              <a:buAutoNum type="arabicPeriod" startAt="7"/>
            </a:pPr>
            <a:endParaRPr lang="en-US" altLang="zh-TW" sz="1290" dirty="0">
              <a:latin typeface="+mj-lt"/>
            </a:endParaRPr>
          </a:p>
          <a:p>
            <a:pPr>
              <a:buFont typeface="Wingdings" panose="05000000000000000000" pitchFamily="2" charset="2"/>
              <a:buAutoNum type="arabicPeriod" startAt="7"/>
            </a:pPr>
            <a:endParaRPr lang="en-US" altLang="zh-TW" sz="1290" dirty="0">
              <a:latin typeface="+mj-lt"/>
            </a:endParaRPr>
          </a:p>
          <a:p>
            <a:pPr>
              <a:buFont typeface="Wingdings" panose="05000000000000000000" pitchFamily="2" charset="2"/>
              <a:buAutoNum type="arabicPeriod" startAt="7"/>
            </a:pPr>
            <a:endParaRPr lang="en-US" altLang="zh-TW" sz="1290" dirty="0">
              <a:latin typeface="+mj-lt"/>
            </a:endParaRPr>
          </a:p>
          <a:p>
            <a:pPr>
              <a:buFont typeface="Wingdings" panose="05000000000000000000" pitchFamily="2" charset="2"/>
              <a:buAutoNum type="arabicPeriod" startAt="7"/>
            </a:pPr>
            <a:endParaRPr lang="en-US" altLang="zh-TW" sz="1290" dirty="0">
              <a:latin typeface="+mj-lt"/>
            </a:endParaRPr>
          </a:p>
          <a:p>
            <a:pPr>
              <a:buFont typeface="Wingdings" panose="05000000000000000000" pitchFamily="2" charset="2"/>
              <a:buAutoNum type="arabicPeriod" startAt="7"/>
            </a:pPr>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lvl="1"/>
            <a:endParaRPr lang="en-US" altLang="zh-TW" sz="1290" dirty="0">
              <a:latin typeface="+mj-lt"/>
            </a:endParaRPr>
          </a:p>
          <a:p>
            <a:pPr>
              <a:buFont typeface="Wingdings" panose="05000000000000000000" pitchFamily="2" charset="2"/>
              <a:buAutoNum type="arabicPeriod" startAt="7"/>
            </a:pPr>
            <a:endParaRPr lang="en-US" altLang="zh-TW" sz="1290" dirty="0">
              <a:latin typeface="+mj-lt"/>
            </a:endParaRPr>
          </a:p>
          <a:p>
            <a:endParaRPr lang="en-US" altLang="zh-TW"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a:buFont typeface="Wingdings" panose="05000000000000000000" pitchFamily="2" charset="2"/>
              <a:buAutoNum type="arabicPeriod"/>
            </a:pPr>
            <a:endParaRPr lang="en-US" altLang="en-US" sz="1290" dirty="0">
              <a:latin typeface="+mj-lt"/>
            </a:endParaRPr>
          </a:p>
          <a:p>
            <a:pPr eaLnBrk="1" hangingPunct="1">
              <a:buFont typeface="Wingdings" panose="05000000000000000000" pitchFamily="2" charset="2"/>
              <a:buAutoNum type="arabicPeriod"/>
            </a:pPr>
            <a:endParaRPr lang="en-US" altLang="en-US" sz="1290" dirty="0">
              <a:latin typeface="+mj-lt"/>
            </a:endParaRPr>
          </a:p>
          <a:p>
            <a:pPr marL="0" indent="0" eaLnBrk="1" hangingPunct="1">
              <a:buNone/>
            </a:pPr>
            <a:endParaRPr lang="en-US" altLang="en-US" sz="1290" dirty="0">
              <a:latin typeface="+mj-lt"/>
            </a:endParaRPr>
          </a:p>
        </p:txBody>
      </p:sp>
      <p:sp>
        <p:nvSpPr>
          <p:cNvPr id="2375682" name="Rectangle 2"/>
          <p:cNvSpPr>
            <a:spLocks noGrp="1" noChangeArrowheads="1"/>
          </p:cNvSpPr>
          <p:nvPr>
            <p:ph type="title"/>
          </p:nvPr>
        </p:nvSpPr>
        <p:spPr/>
        <p:txBody>
          <a:bodyPr/>
          <a:lstStyle/>
          <a:p>
            <a:r>
              <a:rPr lang="en-US" altLang="en-US" dirty="0"/>
              <a:t>Month End Process</a:t>
            </a:r>
            <a:endParaRPr lang="en-US" dirty="0"/>
          </a:p>
        </p:txBody>
      </p:sp>
      <p:sp>
        <p:nvSpPr>
          <p:cNvPr id="2375693" name="Rectangle 13"/>
          <p:cNvSpPr>
            <a:spLocks noChangeArrowheads="1"/>
          </p:cNvSpPr>
          <p:nvPr/>
        </p:nvSpPr>
        <p:spPr bwMode="auto">
          <a:xfrm>
            <a:off x="1851546" y="1522108"/>
            <a:ext cx="3050655" cy="26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10" name="Rectangle 22"/>
          <p:cNvSpPr>
            <a:spLocks noChangeArrowheads="1"/>
          </p:cNvSpPr>
          <p:nvPr/>
        </p:nvSpPr>
        <p:spPr bwMode="auto">
          <a:xfrm flipV="1">
            <a:off x="6074250" y="2307202"/>
            <a:ext cx="1366450" cy="28821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22"/>
          <p:cNvSpPr>
            <a:spLocks noChangeArrowheads="1"/>
          </p:cNvSpPr>
          <p:nvPr/>
        </p:nvSpPr>
        <p:spPr bwMode="auto">
          <a:xfrm flipV="1">
            <a:off x="10301376" y="5317716"/>
            <a:ext cx="1320596" cy="30722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Run Depreciation (4/4)</a:t>
            </a:r>
          </a:p>
          <a:p>
            <a:endParaRPr lang="en-US" altLang="en-US" sz="1477" b="1" dirty="0">
              <a:latin typeface="+mj-lt"/>
            </a:endParaRPr>
          </a:p>
          <a:p>
            <a:endParaRPr lang="en-US" altLang="en-US" sz="1477" b="1" dirty="0">
              <a:latin typeface="+mj-lt"/>
            </a:endParaRPr>
          </a:p>
        </p:txBody>
      </p:sp>
      <p:sp>
        <p:nvSpPr>
          <p:cNvPr id="28" name="AutoShape 18"/>
          <p:cNvSpPr>
            <a:spLocks noChangeArrowheads="1"/>
          </p:cNvSpPr>
          <p:nvPr/>
        </p:nvSpPr>
        <p:spPr bwMode="auto">
          <a:xfrm>
            <a:off x="5593332" y="241152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
        <p:nvSpPr>
          <p:cNvPr id="29" name="Rectangle 22"/>
          <p:cNvSpPr>
            <a:spLocks noChangeArrowheads="1"/>
          </p:cNvSpPr>
          <p:nvPr/>
        </p:nvSpPr>
        <p:spPr bwMode="auto">
          <a:xfrm flipV="1">
            <a:off x="6096000" y="3346395"/>
            <a:ext cx="5469081" cy="18189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30" name="AutoShape 18"/>
          <p:cNvSpPr>
            <a:spLocks noChangeArrowheads="1"/>
          </p:cNvSpPr>
          <p:nvPr/>
        </p:nvSpPr>
        <p:spPr bwMode="auto">
          <a:xfrm>
            <a:off x="5495009" y="323433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a:solidFill>
                  <a:schemeClr val="bg1"/>
                </a:solidFill>
              </a:rPr>
              <a:t>8</a:t>
            </a:r>
            <a:endParaRPr lang="en-AU" altLang="en-US" sz="1200" dirty="0">
              <a:solidFill>
                <a:schemeClr val="bg1"/>
              </a:solidFill>
            </a:endParaRPr>
          </a:p>
        </p:txBody>
      </p:sp>
      <p:sp>
        <p:nvSpPr>
          <p:cNvPr id="31" name="AutoShape 18"/>
          <p:cNvSpPr>
            <a:spLocks noChangeArrowheads="1"/>
          </p:cNvSpPr>
          <p:nvPr/>
        </p:nvSpPr>
        <p:spPr bwMode="auto">
          <a:xfrm>
            <a:off x="9857708" y="50048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Tree>
    <p:extLst>
      <p:ext uri="{BB962C8B-B14F-4D97-AF65-F5344CB8AC3E}">
        <p14:creationId xmlns:p14="http://schemas.microsoft.com/office/powerpoint/2010/main" val="7855156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Month End Process</a:t>
            </a:r>
            <a:endParaRPr lang="en-US" dirty="0"/>
          </a:p>
        </p:txBody>
      </p:sp>
      <p:sp>
        <p:nvSpPr>
          <p:cNvPr id="6" name="Text Placeholder 5"/>
          <p:cNvSpPr>
            <a:spLocks noGrp="1"/>
          </p:cNvSpPr>
          <p:nvPr>
            <p:ph type="body" idx="1"/>
          </p:nvPr>
        </p:nvSpPr>
        <p:spPr/>
        <p:txBody>
          <a:bodyPr/>
          <a:lstStyle/>
          <a:p>
            <a:r>
              <a:rPr lang="en-US" dirty="0"/>
              <a:t>Create Accounting</a:t>
            </a:r>
          </a:p>
        </p:txBody>
      </p:sp>
    </p:spTree>
    <p:extLst>
      <p:ext uri="{BB962C8B-B14F-4D97-AF65-F5344CB8AC3E}">
        <p14:creationId xmlns:p14="http://schemas.microsoft.com/office/powerpoint/2010/main" val="269234814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6398702" y="1716787"/>
            <a:ext cx="5563082" cy="4328535"/>
          </a:xfrm>
          <a:prstGeom prst="rect">
            <a:avLst/>
          </a:prstGeom>
        </p:spPr>
      </p:pic>
      <p:pic>
        <p:nvPicPr>
          <p:cNvPr id="20" name="Picture 19"/>
          <p:cNvPicPr>
            <a:picLocks noChangeAspect="1"/>
          </p:cNvPicPr>
          <p:nvPr/>
        </p:nvPicPr>
        <p:blipFill>
          <a:blip r:embed="rId3"/>
          <a:stretch>
            <a:fillRect/>
          </a:stretch>
        </p:blipFill>
        <p:spPr>
          <a:xfrm>
            <a:off x="3862163" y="2989661"/>
            <a:ext cx="2362405" cy="2507197"/>
          </a:xfrm>
          <a:prstGeom prst="rect">
            <a:avLst/>
          </a:prstGeom>
        </p:spPr>
      </p:pic>
      <p:sp>
        <p:nvSpPr>
          <p:cNvPr id="2375682" name="Rectangle 2"/>
          <p:cNvSpPr>
            <a:spLocks noGrp="1" noChangeArrowheads="1"/>
          </p:cNvSpPr>
          <p:nvPr>
            <p:ph type="title"/>
          </p:nvPr>
        </p:nvSpPr>
        <p:spPr/>
        <p:txBody>
          <a:bodyPr/>
          <a:lstStyle/>
          <a:p>
            <a:r>
              <a:rPr lang="en-US" altLang="en-US" dirty="0"/>
              <a:t>Month End Process</a:t>
            </a:r>
          </a:p>
        </p:txBody>
      </p:sp>
      <p:sp>
        <p:nvSpPr>
          <p:cNvPr id="2375693" name="Rectangle 13"/>
          <p:cNvSpPr>
            <a:spLocks noChangeArrowheads="1"/>
          </p:cNvSpPr>
          <p:nvPr/>
        </p:nvSpPr>
        <p:spPr bwMode="auto">
          <a:xfrm>
            <a:off x="1851546" y="1522108"/>
            <a:ext cx="3418955" cy="26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11" name="Rectangle 10"/>
          <p:cNvSpPr>
            <a:spLocks noChangeArrowheads="1"/>
          </p:cNvSpPr>
          <p:nvPr/>
        </p:nvSpPr>
        <p:spPr bwMode="auto">
          <a:xfrm flipV="1">
            <a:off x="4350719" y="2936844"/>
            <a:ext cx="295294" cy="31725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11"/>
          <p:cNvSpPr>
            <a:spLocks noChangeArrowheads="1"/>
          </p:cNvSpPr>
          <p:nvPr/>
        </p:nvSpPr>
        <p:spPr bwMode="auto">
          <a:xfrm flipV="1">
            <a:off x="4350719" y="5211130"/>
            <a:ext cx="1226449" cy="2704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14"/>
          <p:cNvSpPr>
            <a:spLocks noChangeArrowheads="1"/>
          </p:cNvSpPr>
          <p:nvPr/>
        </p:nvSpPr>
        <p:spPr bwMode="auto">
          <a:xfrm flipV="1">
            <a:off x="6507014" y="5623585"/>
            <a:ext cx="1528622" cy="396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Create Accounting (1/3)</a:t>
            </a:r>
          </a:p>
        </p:txBody>
      </p:sp>
      <p:sp>
        <p:nvSpPr>
          <p:cNvPr id="17"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endParaRPr lang="en-US" altLang="en-US" sz="1292" dirty="0">
              <a:latin typeface="+mj-lt"/>
            </a:endParaRPr>
          </a:p>
          <a:p>
            <a:pPr marL="0" indent="0" eaLnBrk="1" hangingPunct="1">
              <a:buNone/>
            </a:pPr>
            <a:r>
              <a:rPr lang="en-US" altLang="en-US" sz="1292" b="1" u="sng" dirty="0">
                <a:latin typeface="+mj-lt"/>
              </a:rPr>
              <a:t>Responsibility:</a:t>
            </a:r>
          </a:p>
          <a:p>
            <a:pPr marL="0" indent="0">
              <a:buNone/>
            </a:pPr>
            <a:r>
              <a:rPr lang="en-US" altLang="en-US" sz="1292">
                <a:latin typeface="+mj-lt"/>
              </a:rPr>
              <a:t>TDC </a:t>
            </a:r>
            <a:r>
              <a:rPr lang="en-US" altLang="en-US" sz="1292" dirty="0">
                <a:latin typeface="+mj-lt"/>
              </a:rPr>
              <a:t>Fixed Asset </a:t>
            </a:r>
            <a:r>
              <a:rPr lang="en-US" altLang="en-US" sz="1292" dirty="0" err="1">
                <a:latin typeface="+mj-lt"/>
              </a:rPr>
              <a:t>Superuser</a:t>
            </a:r>
            <a:r>
              <a:rPr lang="en-US" altLang="en-US" sz="1292" dirty="0">
                <a:latin typeface="+mj-lt"/>
              </a:rPr>
              <a:t> </a:t>
            </a:r>
          </a:p>
          <a:p>
            <a:pPr marL="0" indent="0">
              <a:buNone/>
            </a:pPr>
            <a:endParaRPr lang="en-US" altLang="en-US" sz="1292" dirty="0">
              <a:latin typeface="+mj-lt"/>
            </a:endParaRPr>
          </a:p>
          <a:p>
            <a:pPr>
              <a:buFont typeface="Wingdings" panose="05000000000000000000" pitchFamily="2" charset="2"/>
              <a:buAutoNum type="arabicPeriod"/>
            </a:pPr>
            <a:r>
              <a:rPr lang="en-US" altLang="en-US" sz="1292" dirty="0">
                <a:latin typeface="+mj-lt"/>
              </a:rPr>
              <a:t>Choose “Requests” function.</a:t>
            </a:r>
            <a:br>
              <a:rPr lang="en-US" altLang="en-US" sz="1292" dirty="0">
                <a:latin typeface="+mj-lt"/>
              </a:rPr>
            </a:br>
            <a:r>
              <a:rPr lang="en-US" altLang="en-US" sz="1292" dirty="0">
                <a:latin typeface="+mj-lt"/>
              </a:rPr>
              <a:t>(Menu) View &gt; Requests</a:t>
            </a:r>
          </a:p>
          <a:p>
            <a:pPr>
              <a:buFont typeface="Wingdings" panose="05000000000000000000" pitchFamily="2" charset="2"/>
              <a:buAutoNum type="arabicPeriod"/>
            </a:pPr>
            <a:r>
              <a:rPr lang="en-US" altLang="en-US" sz="1292" dirty="0">
                <a:latin typeface="+mj-lt"/>
              </a:rPr>
              <a:t>Click “Submit a New Request”.</a:t>
            </a: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a:buFont typeface="Wingdings" panose="05000000000000000000" pitchFamily="2" charset="2"/>
              <a:buAutoNum type="arabicPeriod"/>
            </a:pPr>
            <a:endParaRPr lang="en-US" altLang="en-US" sz="1292" dirty="0">
              <a:latin typeface="+mj-lt"/>
            </a:endParaRPr>
          </a:p>
          <a:p>
            <a:pPr eaLnBrk="1" hangingPunct="1">
              <a:buFont typeface="Wingdings" panose="05000000000000000000" pitchFamily="2" charset="2"/>
              <a:buAutoNum type="arabicPeriod"/>
            </a:pPr>
            <a:endParaRPr lang="en-US" altLang="en-US" sz="1292" dirty="0">
              <a:latin typeface="+mj-lt"/>
            </a:endParaRPr>
          </a:p>
          <a:p>
            <a:pPr marL="0" indent="0" eaLnBrk="1" hangingPunct="1">
              <a:buNone/>
            </a:pPr>
            <a:endParaRPr lang="en-US" altLang="en-US" sz="1292" dirty="0">
              <a:latin typeface="+mj-lt"/>
            </a:endParaRPr>
          </a:p>
        </p:txBody>
      </p:sp>
      <p:sp>
        <p:nvSpPr>
          <p:cNvPr id="18" name="AutoShape 18"/>
          <p:cNvSpPr>
            <a:spLocks noChangeArrowheads="1"/>
          </p:cNvSpPr>
          <p:nvPr/>
        </p:nvSpPr>
        <p:spPr bwMode="auto">
          <a:xfrm>
            <a:off x="4350719" y="235517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a:t>
            </a:r>
          </a:p>
        </p:txBody>
      </p:sp>
      <p:sp>
        <p:nvSpPr>
          <p:cNvPr id="19" name="AutoShape 18"/>
          <p:cNvSpPr>
            <a:spLocks noChangeArrowheads="1"/>
          </p:cNvSpPr>
          <p:nvPr/>
        </p:nvSpPr>
        <p:spPr bwMode="auto">
          <a:xfrm>
            <a:off x="7385887" y="478976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2</a:t>
            </a:r>
          </a:p>
        </p:txBody>
      </p:sp>
    </p:spTree>
    <p:extLst>
      <p:ext uri="{BB962C8B-B14F-4D97-AF65-F5344CB8AC3E}">
        <p14:creationId xmlns:p14="http://schemas.microsoft.com/office/powerpoint/2010/main" val="12786661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24259" y="3153234"/>
            <a:ext cx="1897544" cy="1623201"/>
          </a:xfrm>
          <a:prstGeom prst="rect">
            <a:avLst/>
          </a:prstGeom>
        </p:spPr>
      </p:pic>
      <p:pic>
        <p:nvPicPr>
          <p:cNvPr id="20" name="Picture 19"/>
          <p:cNvPicPr>
            <a:picLocks noChangeAspect="1"/>
          </p:cNvPicPr>
          <p:nvPr/>
        </p:nvPicPr>
        <p:blipFill>
          <a:blip r:embed="rId3"/>
          <a:stretch>
            <a:fillRect/>
          </a:stretch>
        </p:blipFill>
        <p:spPr>
          <a:xfrm>
            <a:off x="6324294" y="1557409"/>
            <a:ext cx="5563082" cy="4328535"/>
          </a:xfrm>
          <a:prstGeom prst="rect">
            <a:avLst/>
          </a:prstGeom>
        </p:spPr>
      </p:pic>
      <p:sp>
        <p:nvSpPr>
          <p:cNvPr id="13"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9"/>
            </a:pPr>
            <a:r>
              <a:rPr lang="en-US" altLang="en-US" sz="1292" dirty="0">
                <a:latin typeface="+mj-lt"/>
              </a:rPr>
              <a:t>Click “No” for only submitting this request.</a:t>
            </a:r>
          </a:p>
          <a:p>
            <a:pPr>
              <a:buFont typeface="Wingdings" panose="05000000000000000000" pitchFamily="2" charset="2"/>
              <a:buAutoNum type="arabicPeriod" startAt="9"/>
            </a:pPr>
            <a:r>
              <a:rPr lang="en-US" altLang="en-US" sz="1292" dirty="0">
                <a:latin typeface="+mj-lt"/>
              </a:rPr>
              <a:t>Click “Find”.</a:t>
            </a: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11" name="Rectangle 10"/>
          <p:cNvSpPr>
            <a:spLocks noChangeArrowheads="1"/>
          </p:cNvSpPr>
          <p:nvPr/>
        </p:nvSpPr>
        <p:spPr bwMode="auto">
          <a:xfrm flipV="1">
            <a:off x="4633478" y="4301998"/>
            <a:ext cx="378222" cy="27405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10702470" y="5529985"/>
            <a:ext cx="1040906" cy="3467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(3/12)</a:t>
            </a:r>
          </a:p>
          <a:p>
            <a:endParaRPr lang="en-US" altLang="en-US" sz="1477" b="1" dirty="0">
              <a:latin typeface="+mj-lt"/>
            </a:endParaRPr>
          </a:p>
        </p:txBody>
      </p:sp>
      <p:sp>
        <p:nvSpPr>
          <p:cNvPr id="15" name="AutoShape 18"/>
          <p:cNvSpPr>
            <a:spLocks noChangeArrowheads="1"/>
          </p:cNvSpPr>
          <p:nvPr/>
        </p:nvSpPr>
        <p:spPr bwMode="auto">
          <a:xfrm>
            <a:off x="3540071" y="4205789"/>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
        <p:nvSpPr>
          <p:cNvPr id="16" name="AutoShape 18"/>
          <p:cNvSpPr>
            <a:spLocks noChangeArrowheads="1"/>
          </p:cNvSpPr>
          <p:nvPr/>
        </p:nvSpPr>
        <p:spPr bwMode="auto">
          <a:xfrm>
            <a:off x="10942079" y="500912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10</a:t>
            </a:r>
          </a:p>
        </p:txBody>
      </p:sp>
    </p:spTree>
    <p:extLst>
      <p:ext uri="{BB962C8B-B14F-4D97-AF65-F5344CB8AC3E}">
        <p14:creationId xmlns:p14="http://schemas.microsoft.com/office/powerpoint/2010/main" val="191605411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84946" y="2409147"/>
            <a:ext cx="9001998" cy="4000888"/>
          </a:xfrm>
          <a:prstGeom prst="rect">
            <a:avLst/>
          </a:prstGeom>
        </p:spPr>
      </p:pic>
      <p:sp>
        <p:nvSpPr>
          <p:cNvPr id="2375682" name="Rectangle 2"/>
          <p:cNvSpPr>
            <a:spLocks noGrp="1" noChangeArrowheads="1"/>
          </p:cNvSpPr>
          <p:nvPr>
            <p:ph type="title"/>
          </p:nvPr>
        </p:nvSpPr>
        <p:spPr/>
        <p:txBody>
          <a:bodyPr/>
          <a:lstStyle/>
          <a:p>
            <a:r>
              <a:rPr lang="en-US" altLang="en-US" dirty="0"/>
              <a:t>Month End Process</a:t>
            </a:r>
          </a:p>
        </p:txBody>
      </p:sp>
      <p:sp>
        <p:nvSpPr>
          <p:cNvPr id="2375693" name="Rectangle 13"/>
          <p:cNvSpPr>
            <a:spLocks noChangeArrowheads="1"/>
          </p:cNvSpPr>
          <p:nvPr/>
        </p:nvSpPr>
        <p:spPr bwMode="auto">
          <a:xfrm>
            <a:off x="1851545" y="1522108"/>
            <a:ext cx="8440218" cy="26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2375702" name="Rectangle 22"/>
          <p:cNvSpPr>
            <a:spLocks noChangeArrowheads="1"/>
          </p:cNvSpPr>
          <p:nvPr/>
        </p:nvSpPr>
        <p:spPr bwMode="auto">
          <a:xfrm flipV="1">
            <a:off x="3802714" y="3049550"/>
            <a:ext cx="2376423" cy="195631"/>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Rectangle 22"/>
          <p:cNvSpPr>
            <a:spLocks noChangeArrowheads="1"/>
          </p:cNvSpPr>
          <p:nvPr/>
        </p:nvSpPr>
        <p:spPr bwMode="auto">
          <a:xfrm flipV="1">
            <a:off x="5959201" y="3333592"/>
            <a:ext cx="5131982" cy="215199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Rectangle 22"/>
          <p:cNvSpPr>
            <a:spLocks noChangeArrowheads="1"/>
          </p:cNvSpPr>
          <p:nvPr/>
        </p:nvSpPr>
        <p:spPr bwMode="auto">
          <a:xfrm flipV="1">
            <a:off x="9776258" y="5621766"/>
            <a:ext cx="515505" cy="26708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Create Accounting (2/3)</a:t>
            </a:r>
          </a:p>
        </p:txBody>
      </p:sp>
      <p:sp>
        <p:nvSpPr>
          <p:cNvPr id="16"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latin typeface="+mj-lt"/>
            </a:endParaRPr>
          </a:p>
          <a:p>
            <a:pPr marL="342900" indent="-342900">
              <a:buFont typeface="+mj-lt"/>
              <a:buAutoNum type="arabicPeriod" startAt="3"/>
            </a:pPr>
            <a:r>
              <a:rPr lang="en-US" altLang="en-US" sz="1292" dirty="0">
                <a:latin typeface="+mj-lt"/>
              </a:rPr>
              <a:t>Select the “Create Accounting – Assets” request.</a:t>
            </a:r>
          </a:p>
          <a:p>
            <a:pPr>
              <a:buFont typeface="Wingdings" panose="05000000000000000000" pitchFamily="2" charset="2"/>
              <a:buAutoNum type="arabicPeriod" startAt="4"/>
            </a:pPr>
            <a:r>
              <a:rPr lang="en-US" altLang="en-US" sz="1292" dirty="0">
                <a:latin typeface="+mj-lt"/>
              </a:rPr>
              <a:t>Fill in the parameters (refer to the next slide for details).</a:t>
            </a:r>
          </a:p>
          <a:p>
            <a:pPr>
              <a:buFont typeface="Wingdings" panose="05000000000000000000" pitchFamily="2" charset="2"/>
              <a:buAutoNum type="arabicPeriod" startAt="4"/>
            </a:pPr>
            <a:r>
              <a:rPr lang="en-US" altLang="en-US" sz="1292" dirty="0">
                <a:latin typeface="+mj-lt"/>
              </a:rPr>
              <a:t>Click “OK”.</a:t>
            </a:r>
          </a:p>
          <a:p>
            <a:pPr>
              <a:buFont typeface="Wingdings" panose="05000000000000000000" pitchFamily="2" charset="2"/>
              <a:buAutoNum type="arabicPeriod" startAt="4"/>
            </a:pPr>
            <a:r>
              <a:rPr lang="en-US" altLang="en-US" sz="1292" dirty="0">
                <a:latin typeface="+mj-lt"/>
              </a:rPr>
              <a:t>Click “Submit”</a:t>
            </a: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a:buFont typeface="Wingdings" panose="05000000000000000000" pitchFamily="2" charset="2"/>
              <a:buAutoNum type="arabicPeriod" startAt="4"/>
            </a:pPr>
            <a:endParaRPr lang="en-US" altLang="en-US" sz="1292" dirty="0">
              <a:latin typeface="+mj-lt"/>
            </a:endParaRPr>
          </a:p>
          <a:p>
            <a:pPr marL="0" indent="0" eaLnBrk="1" hangingPunct="1">
              <a:buNone/>
            </a:pPr>
            <a:endParaRPr lang="en-US" altLang="en-US" sz="1292" dirty="0">
              <a:latin typeface="+mj-lt"/>
            </a:endParaRPr>
          </a:p>
        </p:txBody>
      </p:sp>
      <p:sp>
        <p:nvSpPr>
          <p:cNvPr id="17" name="AutoShape 18"/>
          <p:cNvSpPr>
            <a:spLocks noChangeArrowheads="1"/>
          </p:cNvSpPr>
          <p:nvPr/>
        </p:nvSpPr>
        <p:spPr bwMode="auto">
          <a:xfrm>
            <a:off x="3321796" y="266135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3</a:t>
            </a:r>
          </a:p>
        </p:txBody>
      </p:sp>
      <p:sp>
        <p:nvSpPr>
          <p:cNvPr id="18" name="AutoShape 18"/>
          <p:cNvSpPr>
            <a:spLocks noChangeArrowheads="1"/>
          </p:cNvSpPr>
          <p:nvPr/>
        </p:nvSpPr>
        <p:spPr bwMode="auto">
          <a:xfrm>
            <a:off x="5453756" y="4005553"/>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4</a:t>
            </a:r>
          </a:p>
        </p:txBody>
      </p:sp>
      <p:sp>
        <p:nvSpPr>
          <p:cNvPr id="19" name="AutoShape 18"/>
          <p:cNvSpPr>
            <a:spLocks noChangeArrowheads="1"/>
          </p:cNvSpPr>
          <p:nvPr/>
        </p:nvSpPr>
        <p:spPr bwMode="auto">
          <a:xfrm>
            <a:off x="9140599" y="56069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5</a:t>
            </a:r>
          </a:p>
        </p:txBody>
      </p:sp>
      <p:sp>
        <p:nvSpPr>
          <p:cNvPr id="21" name="AutoShape 18"/>
          <p:cNvSpPr>
            <a:spLocks noChangeArrowheads="1"/>
          </p:cNvSpPr>
          <p:nvPr/>
        </p:nvSpPr>
        <p:spPr bwMode="auto">
          <a:xfrm>
            <a:off x="5652617" y="5882620"/>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6</a:t>
            </a:r>
          </a:p>
        </p:txBody>
      </p:sp>
      <p:sp>
        <p:nvSpPr>
          <p:cNvPr id="22" name="Rectangle 22"/>
          <p:cNvSpPr>
            <a:spLocks noChangeArrowheads="1"/>
          </p:cNvSpPr>
          <p:nvPr/>
        </p:nvSpPr>
        <p:spPr bwMode="auto">
          <a:xfrm flipV="1">
            <a:off x="6257204" y="5982315"/>
            <a:ext cx="1109732" cy="279939"/>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9710518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75682" name="Rectangle 2"/>
          <p:cNvSpPr>
            <a:spLocks noGrp="1" noChangeArrowheads="1"/>
          </p:cNvSpPr>
          <p:nvPr>
            <p:ph type="title"/>
          </p:nvPr>
        </p:nvSpPr>
        <p:spPr/>
        <p:txBody>
          <a:bodyPr/>
          <a:lstStyle/>
          <a:p>
            <a:r>
              <a:rPr lang="en-US" altLang="en-US" dirty="0"/>
              <a:t>Month End Process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39951119"/>
              </p:ext>
            </p:extLst>
          </p:nvPr>
        </p:nvGraphicFramePr>
        <p:xfrm>
          <a:off x="469900" y="1094737"/>
          <a:ext cx="10937009" cy="5030892"/>
        </p:xfrm>
        <a:graphic>
          <a:graphicData uri="http://schemas.openxmlformats.org/drawingml/2006/table">
            <a:tbl>
              <a:tblPr firstRow="1" bandRow="1">
                <a:tableStyleId>{5C22544A-7EE6-4342-B048-85BDC9FD1C3A}</a:tableStyleId>
              </a:tblPr>
              <a:tblGrid>
                <a:gridCol w="4055549">
                  <a:extLst>
                    <a:ext uri="{9D8B030D-6E8A-4147-A177-3AD203B41FA5}">
                      <a16:colId xmlns:a16="http://schemas.microsoft.com/office/drawing/2014/main" val="20000"/>
                    </a:ext>
                  </a:extLst>
                </a:gridCol>
                <a:gridCol w="6881460">
                  <a:extLst>
                    <a:ext uri="{9D8B030D-6E8A-4147-A177-3AD203B41FA5}">
                      <a16:colId xmlns:a16="http://schemas.microsoft.com/office/drawing/2014/main" val="20001"/>
                    </a:ext>
                  </a:extLst>
                </a:gridCol>
              </a:tblGrid>
              <a:tr h="326136">
                <a:tc>
                  <a:txBody>
                    <a:bodyPr/>
                    <a:lstStyle/>
                    <a:p>
                      <a:pPr algn="ctr"/>
                      <a:r>
                        <a:rPr lang="en-US" sz="1200" dirty="0"/>
                        <a:t>Parameter</a:t>
                      </a:r>
                    </a:p>
                  </a:txBody>
                  <a:tcPr/>
                </a:tc>
                <a:tc>
                  <a:txBody>
                    <a:bodyPr/>
                    <a:lstStyle/>
                    <a:p>
                      <a:pPr algn="ctr"/>
                      <a:r>
                        <a:rPr lang="en-US" sz="1200" dirty="0"/>
                        <a:t>Description</a:t>
                      </a:r>
                    </a:p>
                  </a:txBody>
                  <a:tcPr/>
                </a:tc>
                <a:extLst>
                  <a:ext uri="{0D108BD9-81ED-4DB2-BD59-A6C34878D82A}">
                    <a16:rowId xmlns:a16="http://schemas.microsoft.com/office/drawing/2014/main" val="10000"/>
                  </a:ext>
                </a:extLst>
              </a:tr>
              <a:tr h="341564">
                <a:tc>
                  <a:txBody>
                    <a:bodyPr/>
                    <a:lstStyle/>
                    <a:p>
                      <a:r>
                        <a:rPr lang="en-US" sz="1200" dirty="0"/>
                        <a:t>Book Type Code (for FA only)</a:t>
                      </a:r>
                    </a:p>
                  </a:txBody>
                  <a:tcPr/>
                </a:tc>
                <a:tc>
                  <a:txBody>
                    <a:bodyPr/>
                    <a:lstStyle/>
                    <a:p>
                      <a:r>
                        <a:rPr lang="en-US" sz="1200" dirty="0"/>
                        <a:t>Asset Book Value. The Asset</a:t>
                      </a:r>
                      <a:r>
                        <a:rPr lang="en-US" sz="1200" baseline="0" dirty="0"/>
                        <a:t> Book to be processed.</a:t>
                      </a:r>
                      <a:endParaRPr lang="en-US" sz="1200" dirty="0"/>
                    </a:p>
                  </a:txBody>
                  <a:tcPr/>
                </a:tc>
                <a:extLst>
                  <a:ext uri="{0D108BD9-81ED-4DB2-BD59-A6C34878D82A}">
                    <a16:rowId xmlns:a16="http://schemas.microsoft.com/office/drawing/2014/main" val="10001"/>
                  </a:ext>
                </a:extLst>
              </a:tr>
              <a:tr h="341564">
                <a:tc>
                  <a:txBody>
                    <a:bodyPr/>
                    <a:lstStyle/>
                    <a:p>
                      <a:r>
                        <a:rPr lang="en-US" sz="1200" dirty="0"/>
                        <a:t>Ledger</a:t>
                      </a:r>
                    </a:p>
                  </a:txBody>
                  <a:tcPr/>
                </a:tc>
                <a:tc>
                  <a:txBody>
                    <a:bodyPr/>
                    <a:lstStyle/>
                    <a:p>
                      <a:r>
                        <a:rPr lang="en-US" sz="1200" dirty="0"/>
                        <a:t>The</a:t>
                      </a:r>
                      <a:r>
                        <a:rPr lang="en-US" sz="1200" baseline="0" dirty="0"/>
                        <a:t> </a:t>
                      </a:r>
                      <a:r>
                        <a:rPr lang="en-US" sz="1200" dirty="0"/>
                        <a:t>GL Ledger that journals will be transferred</a:t>
                      </a:r>
                      <a:r>
                        <a:rPr lang="en-US" sz="1200" baseline="0" dirty="0"/>
                        <a:t> to</a:t>
                      </a:r>
                      <a:endParaRPr lang="en-US" sz="1200" dirty="0"/>
                    </a:p>
                  </a:txBody>
                  <a:tcPr/>
                </a:tc>
                <a:extLst>
                  <a:ext uri="{0D108BD9-81ED-4DB2-BD59-A6C34878D82A}">
                    <a16:rowId xmlns:a16="http://schemas.microsoft.com/office/drawing/2014/main" val="10002"/>
                  </a:ext>
                </a:extLst>
              </a:tr>
              <a:tr h="341564">
                <a:tc>
                  <a:txBody>
                    <a:bodyPr/>
                    <a:lstStyle/>
                    <a:p>
                      <a:r>
                        <a:rPr lang="en-US" sz="1200" dirty="0"/>
                        <a:t>Process Category</a:t>
                      </a:r>
                    </a:p>
                  </a:txBody>
                  <a:tcPr/>
                </a:tc>
                <a:tc>
                  <a:txBody>
                    <a:bodyPr/>
                    <a:lstStyle/>
                    <a:p>
                      <a:r>
                        <a:rPr lang="en-US" sz="1200" dirty="0"/>
                        <a:t>Event</a:t>
                      </a:r>
                      <a:r>
                        <a:rPr lang="en-US" sz="1200" baseline="0" dirty="0"/>
                        <a:t> Category that want to be specified such as Additions, Adjustment</a:t>
                      </a:r>
                      <a:endParaRPr lang="en-US" sz="1200" dirty="0"/>
                    </a:p>
                  </a:txBody>
                  <a:tcPr/>
                </a:tc>
                <a:extLst>
                  <a:ext uri="{0D108BD9-81ED-4DB2-BD59-A6C34878D82A}">
                    <a16:rowId xmlns:a16="http://schemas.microsoft.com/office/drawing/2014/main" val="10003"/>
                  </a:ext>
                </a:extLst>
              </a:tr>
              <a:tr h="341564">
                <a:tc>
                  <a:txBody>
                    <a:bodyPr/>
                    <a:lstStyle/>
                    <a:p>
                      <a:r>
                        <a:rPr lang="en-US" sz="1200" dirty="0"/>
                        <a:t>End</a:t>
                      </a:r>
                      <a:r>
                        <a:rPr lang="en-US" sz="1200" baseline="0" dirty="0"/>
                        <a:t> Date</a:t>
                      </a:r>
                      <a:endParaRPr lang="en-US" sz="1200" dirty="0"/>
                    </a:p>
                  </a:txBody>
                  <a:tcPr/>
                </a:tc>
                <a:tc>
                  <a:txBody>
                    <a:bodyPr/>
                    <a:lstStyle/>
                    <a:p>
                      <a:r>
                        <a:rPr lang="en-US" sz="1200" dirty="0"/>
                        <a:t>The accounting</a:t>
                      </a:r>
                      <a:r>
                        <a:rPr lang="en-US" sz="1200" baseline="0" dirty="0"/>
                        <a:t> </a:t>
                      </a:r>
                      <a:r>
                        <a:rPr lang="en-US" sz="1200" dirty="0"/>
                        <a:t>event</a:t>
                      </a:r>
                      <a:r>
                        <a:rPr lang="en-US" sz="1200" baseline="0" dirty="0"/>
                        <a:t> before the selected date will be selected into current batch</a:t>
                      </a:r>
                      <a:endParaRPr lang="en-US" sz="1200" dirty="0"/>
                    </a:p>
                  </a:txBody>
                  <a:tcPr/>
                </a:tc>
                <a:extLst>
                  <a:ext uri="{0D108BD9-81ED-4DB2-BD59-A6C34878D82A}">
                    <a16:rowId xmlns:a16="http://schemas.microsoft.com/office/drawing/2014/main" val="10004"/>
                  </a:ext>
                </a:extLst>
              </a:tr>
              <a:tr h="543560">
                <a:tc>
                  <a:txBody>
                    <a:bodyPr/>
                    <a:lstStyle/>
                    <a:p>
                      <a:r>
                        <a:rPr lang="en-US" sz="1200" dirty="0"/>
                        <a:t>Accounting Mode</a:t>
                      </a:r>
                    </a:p>
                  </a:txBody>
                  <a:tcPr/>
                </a:tc>
                <a:tc>
                  <a:txBody>
                    <a:bodyPr/>
                    <a:lstStyle/>
                    <a:p>
                      <a:r>
                        <a:rPr lang="en-US" sz="1200" dirty="0"/>
                        <a:t>Draft or</a:t>
                      </a:r>
                      <a:r>
                        <a:rPr lang="en-US" sz="1200" baseline="0" dirty="0"/>
                        <a:t> Final. Draft mode act as a preliminary run of the create accounting and would NOT transfer journals to GL while Final will create journals.</a:t>
                      </a:r>
                      <a:endParaRPr lang="en-US" sz="1200" dirty="0"/>
                    </a:p>
                  </a:txBody>
                  <a:tcPr/>
                </a:tc>
                <a:extLst>
                  <a:ext uri="{0D108BD9-81ED-4DB2-BD59-A6C34878D82A}">
                    <a16:rowId xmlns:a16="http://schemas.microsoft.com/office/drawing/2014/main" val="10005"/>
                  </a:ext>
                </a:extLst>
              </a:tr>
              <a:tr h="341564">
                <a:tc>
                  <a:txBody>
                    <a:bodyPr/>
                    <a:lstStyle/>
                    <a:p>
                      <a:r>
                        <a:rPr lang="en-US" sz="1200" dirty="0"/>
                        <a:t>Error Only</a:t>
                      </a:r>
                    </a:p>
                  </a:txBody>
                  <a:tcPr/>
                </a:tc>
                <a:tc>
                  <a:txBody>
                    <a:bodyPr/>
                    <a:lstStyle/>
                    <a:p>
                      <a:r>
                        <a:rPr lang="en-US" sz="1200" dirty="0"/>
                        <a:t>If</a:t>
                      </a:r>
                      <a:r>
                        <a:rPr lang="en-US" sz="1200" baseline="0" dirty="0"/>
                        <a:t> ‘Y’ is chose, only the journal creation error out in last run will be processed</a:t>
                      </a:r>
                      <a:endParaRPr lang="en-US" sz="1200" dirty="0"/>
                    </a:p>
                  </a:txBody>
                  <a:tcPr/>
                </a:tc>
                <a:extLst>
                  <a:ext uri="{0D108BD9-81ED-4DB2-BD59-A6C34878D82A}">
                    <a16:rowId xmlns:a16="http://schemas.microsoft.com/office/drawing/2014/main" val="10006"/>
                  </a:ext>
                </a:extLst>
              </a:tr>
              <a:tr h="341564">
                <a:tc>
                  <a:txBody>
                    <a:bodyPr/>
                    <a:lstStyle/>
                    <a:p>
                      <a:r>
                        <a:rPr lang="en-US" sz="1200" dirty="0"/>
                        <a:t>Report</a:t>
                      </a:r>
                    </a:p>
                  </a:txBody>
                  <a:tcPr/>
                </a:tc>
                <a:tc>
                  <a:txBody>
                    <a:bodyPr/>
                    <a:lstStyle/>
                    <a:p>
                      <a:r>
                        <a:rPr lang="en-US" sz="1200" dirty="0"/>
                        <a:t>Detail,</a:t>
                      </a:r>
                      <a:r>
                        <a:rPr lang="en-US" sz="1200" baseline="0" dirty="0"/>
                        <a:t> Summary or No Report. It control the create account report layout.</a:t>
                      </a:r>
                      <a:endParaRPr lang="en-US" sz="1200" dirty="0"/>
                    </a:p>
                  </a:txBody>
                  <a:tcPr/>
                </a:tc>
                <a:extLst>
                  <a:ext uri="{0D108BD9-81ED-4DB2-BD59-A6C34878D82A}">
                    <a16:rowId xmlns:a16="http://schemas.microsoft.com/office/drawing/2014/main" val="10007"/>
                  </a:ext>
                </a:extLst>
              </a:tr>
              <a:tr h="543560">
                <a:tc>
                  <a:txBody>
                    <a:bodyPr/>
                    <a:lstStyle/>
                    <a:p>
                      <a:r>
                        <a:rPr lang="en-US" sz="1200" dirty="0"/>
                        <a:t>Transfer to General Ledger</a:t>
                      </a:r>
                    </a:p>
                  </a:txBody>
                  <a:tcPr/>
                </a:tc>
                <a:tc>
                  <a:txBody>
                    <a:bodyPr/>
                    <a:lstStyle/>
                    <a:p>
                      <a:r>
                        <a:rPr lang="en-US" sz="1200" dirty="0"/>
                        <a:t>If Yes, journals created will transfer</a:t>
                      </a:r>
                      <a:r>
                        <a:rPr lang="en-US" sz="1200" baseline="0" dirty="0"/>
                        <a:t> to GL. Otherwise, it will park in </a:t>
                      </a:r>
                      <a:r>
                        <a:rPr lang="en-US" sz="1200" baseline="0" dirty="0" err="1"/>
                        <a:t>Subledger</a:t>
                      </a:r>
                      <a:r>
                        <a:rPr lang="en-US" sz="1200" baseline="0" dirty="0"/>
                        <a:t> and wait for the Transfer to GL concurrent program to transfer it to GL.</a:t>
                      </a:r>
                      <a:endParaRPr lang="en-US" sz="1200" dirty="0"/>
                    </a:p>
                  </a:txBody>
                  <a:tcPr/>
                </a:tc>
                <a:extLst>
                  <a:ext uri="{0D108BD9-81ED-4DB2-BD59-A6C34878D82A}">
                    <a16:rowId xmlns:a16="http://schemas.microsoft.com/office/drawing/2014/main" val="10008"/>
                  </a:ext>
                </a:extLst>
              </a:tr>
              <a:tr h="341564">
                <a:tc>
                  <a:txBody>
                    <a:bodyPr/>
                    <a:lstStyle/>
                    <a:p>
                      <a:r>
                        <a:rPr lang="en-US" sz="1200" dirty="0"/>
                        <a:t>Post in General Ledger</a:t>
                      </a:r>
                    </a:p>
                  </a:txBody>
                  <a:tcPr/>
                </a:tc>
                <a:tc>
                  <a:txBody>
                    <a:bodyPr/>
                    <a:lstStyle/>
                    <a:p>
                      <a:r>
                        <a:rPr lang="en-US" sz="1200" dirty="0"/>
                        <a:t>If Yes, posting will be submitted in GL after the journals transferred to GL.</a:t>
                      </a:r>
                    </a:p>
                  </a:txBody>
                  <a:tcPr/>
                </a:tc>
                <a:extLst>
                  <a:ext uri="{0D108BD9-81ED-4DB2-BD59-A6C34878D82A}">
                    <a16:rowId xmlns:a16="http://schemas.microsoft.com/office/drawing/2014/main" val="10009"/>
                  </a:ext>
                </a:extLst>
              </a:tr>
              <a:tr h="341564">
                <a:tc>
                  <a:txBody>
                    <a:bodyPr/>
                    <a:lstStyle/>
                    <a:p>
                      <a:r>
                        <a:rPr lang="en-US" sz="1200" dirty="0"/>
                        <a:t>General Ledger Batch Name</a:t>
                      </a:r>
                    </a:p>
                  </a:txBody>
                  <a:tcPr/>
                </a:tc>
                <a:tc>
                  <a:txBody>
                    <a:bodyPr/>
                    <a:lstStyle/>
                    <a:p>
                      <a:r>
                        <a:rPr lang="en-US" sz="1200" dirty="0"/>
                        <a:t>The journal batch name will include this value as prefix of journal batch name.</a:t>
                      </a:r>
                    </a:p>
                  </a:txBody>
                  <a:tcPr/>
                </a:tc>
                <a:extLst>
                  <a:ext uri="{0D108BD9-81ED-4DB2-BD59-A6C34878D82A}">
                    <a16:rowId xmlns:a16="http://schemas.microsoft.com/office/drawing/2014/main" val="10010"/>
                  </a:ext>
                </a:extLst>
              </a:tr>
              <a:tr h="341564">
                <a:tc>
                  <a:txBody>
                    <a:bodyPr/>
                    <a:lstStyle/>
                    <a:p>
                      <a:r>
                        <a:rPr lang="en-US" sz="1200" dirty="0"/>
                        <a:t>Inventory</a:t>
                      </a:r>
                      <a:r>
                        <a:rPr lang="en-US" sz="1200" baseline="0" dirty="0"/>
                        <a:t> Organization</a:t>
                      </a:r>
                      <a:endParaRPr lang="en-US" sz="12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The Inventory</a:t>
                      </a:r>
                      <a:r>
                        <a:rPr lang="en-US" sz="1200" baseline="0" dirty="0"/>
                        <a:t> Organization to </a:t>
                      </a:r>
                      <a:r>
                        <a:rPr lang="en-US" sz="1200" baseline="0"/>
                        <a:t>be processed</a:t>
                      </a:r>
                      <a:endParaRPr lang="en-US" sz="1200" dirty="0"/>
                    </a:p>
                  </a:txBody>
                  <a:tcPr/>
                </a:tc>
                <a:extLst>
                  <a:ext uri="{0D108BD9-81ED-4DB2-BD59-A6C34878D82A}">
                    <a16:rowId xmlns:a16="http://schemas.microsoft.com/office/drawing/2014/main" val="1240453050"/>
                  </a:ext>
                </a:extLst>
              </a:tr>
              <a:tr h="543560">
                <a:tc>
                  <a:txBody>
                    <a:bodyPr/>
                    <a:lstStyle/>
                    <a:p>
                      <a:r>
                        <a:rPr lang="en-US" sz="1200" dirty="0"/>
                        <a:t>Include User Transaction</a:t>
                      </a:r>
                      <a:r>
                        <a:rPr lang="en-US" sz="1200" baseline="0" dirty="0"/>
                        <a:t> Identifiers</a:t>
                      </a:r>
                      <a:endParaRPr lang="en-US" sz="1200" dirty="0"/>
                    </a:p>
                  </a:txBody>
                  <a:tcPr/>
                </a:tc>
                <a:tc>
                  <a:txBody>
                    <a:bodyPr/>
                    <a:lstStyle/>
                    <a:p>
                      <a:r>
                        <a:rPr lang="en-US" sz="1200" dirty="0"/>
                        <a:t>If</a:t>
                      </a:r>
                      <a:r>
                        <a:rPr lang="en-US" sz="1200" baseline="0" dirty="0"/>
                        <a:t> Yes, Asset Number will be provided in Create Accounting Report which will facilitate user to troubleshoot create accounting issue.</a:t>
                      </a:r>
                      <a:endParaRPr lang="en-US" sz="12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91898366"/>
      </p:ext>
    </p:extLst>
  </p:cSld>
  <p:clrMapOvr>
    <a:overrideClrMapping bg1="lt1" tx1="dk1" bg2="lt2" tx2="dk2" accent1="accent1" accent2="accent2" accent3="accent3" accent4="accent4" accent5="accent5" accent6="accent6" hlink="hlink" folHlink="folHlink"/>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25545" y="2798254"/>
            <a:ext cx="4973364" cy="3641871"/>
          </a:xfrm>
          <a:prstGeom prst="rect">
            <a:avLst/>
          </a:prstGeom>
        </p:spPr>
      </p:pic>
      <p:sp>
        <p:nvSpPr>
          <p:cNvPr id="2375693" name="Rectangle 13"/>
          <p:cNvSpPr>
            <a:spLocks noChangeArrowheads="1"/>
          </p:cNvSpPr>
          <p:nvPr/>
        </p:nvSpPr>
        <p:spPr bwMode="auto">
          <a:xfrm>
            <a:off x="1851546" y="1522108"/>
            <a:ext cx="7902055" cy="26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AutoNum type="arabicPeriod"/>
            </a:pPr>
            <a:endParaRPr lang="en-US" altLang="en-US" sz="1292" dirty="0"/>
          </a:p>
        </p:txBody>
      </p:sp>
      <p:sp>
        <p:nvSpPr>
          <p:cNvPr id="12" name="Rectangle 11"/>
          <p:cNvSpPr>
            <a:spLocks noChangeArrowheads="1"/>
          </p:cNvSpPr>
          <p:nvPr/>
        </p:nvSpPr>
        <p:spPr bwMode="auto">
          <a:xfrm flipV="1">
            <a:off x="6053631" y="3867530"/>
            <a:ext cx="4633664" cy="20105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pic>
        <p:nvPicPr>
          <p:cNvPr id="13" name="Picture 12"/>
          <p:cNvPicPr>
            <a:picLocks noChangeAspect="1"/>
          </p:cNvPicPr>
          <p:nvPr/>
        </p:nvPicPr>
        <p:blipFill>
          <a:blip r:embed="rId3"/>
          <a:stretch>
            <a:fillRect/>
          </a:stretch>
        </p:blipFill>
        <p:spPr>
          <a:xfrm>
            <a:off x="1851545" y="3281496"/>
            <a:ext cx="3783700" cy="2781396"/>
          </a:xfrm>
          <a:prstGeom prst="rect">
            <a:avLst/>
          </a:prstGeom>
        </p:spPr>
      </p:pic>
      <p:sp>
        <p:nvSpPr>
          <p:cNvPr id="15" name="Rectangle 14"/>
          <p:cNvSpPr>
            <a:spLocks noChangeArrowheads="1"/>
          </p:cNvSpPr>
          <p:nvPr/>
        </p:nvSpPr>
        <p:spPr bwMode="auto">
          <a:xfrm flipV="1">
            <a:off x="4482561" y="5586141"/>
            <a:ext cx="711518" cy="2609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Rectangle 17"/>
          <p:cNvSpPr>
            <a:spLocks noChangeArrowheads="1"/>
          </p:cNvSpPr>
          <p:nvPr/>
        </p:nvSpPr>
        <p:spPr bwMode="auto">
          <a:xfrm flipV="1">
            <a:off x="6096000" y="2988079"/>
            <a:ext cx="1028700" cy="2609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0"/>
          <p:cNvSpPr>
            <a:spLocks noChangeArrowheads="1"/>
          </p:cNvSpPr>
          <p:nvPr/>
        </p:nvSpPr>
        <p:spPr bwMode="auto">
          <a:xfrm flipV="1">
            <a:off x="9658595" y="5560730"/>
            <a:ext cx="1028700" cy="260950"/>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Rectangle 2"/>
          <p:cNvSpPr>
            <a:spLocks noGrp="1" noChangeArrowheads="1"/>
          </p:cNvSpPr>
          <p:nvPr>
            <p:ph type="title"/>
          </p:nvPr>
        </p:nvSpPr>
        <p:spPr>
          <a:xfrm>
            <a:off x="469900" y="402586"/>
            <a:ext cx="11252200" cy="692151"/>
          </a:xfrm>
        </p:spPr>
        <p:txBody>
          <a:bodyPr/>
          <a:lstStyle/>
          <a:p>
            <a:r>
              <a:rPr lang="en-US" altLang="en-US" dirty="0"/>
              <a:t>Month End Process</a:t>
            </a:r>
          </a:p>
        </p:txBody>
      </p:sp>
      <p:sp>
        <p:nvSpPr>
          <p:cNvPr id="25"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t>Create Accounting (2/3)</a:t>
            </a:r>
          </a:p>
        </p:txBody>
      </p:sp>
      <p:sp>
        <p:nvSpPr>
          <p:cNvPr id="26" name="Rectangle 13"/>
          <p:cNvSpPr>
            <a:spLocks noChangeArrowheads="1"/>
          </p:cNvSpPr>
          <p:nvPr/>
        </p:nvSpPr>
        <p:spPr bwMode="auto">
          <a:xfrm>
            <a:off x="469900" y="1493520"/>
            <a:ext cx="544024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latin typeface="+mj-lt"/>
            </a:endParaRPr>
          </a:p>
          <a:p>
            <a:pPr marL="342900" indent="-342900">
              <a:buFont typeface="+mj-lt"/>
              <a:buAutoNum type="arabicPeriod" startAt="7"/>
            </a:pPr>
            <a:r>
              <a:rPr lang="en-US" altLang="en-US" sz="1292" dirty="0">
                <a:latin typeface="+mj-lt"/>
              </a:rPr>
              <a:t>Click “Find”.</a:t>
            </a:r>
          </a:p>
          <a:p>
            <a:pPr marL="342900" indent="-342900">
              <a:buFont typeface="+mj-lt"/>
              <a:buAutoNum type="arabicPeriod" startAt="7"/>
            </a:pPr>
            <a:r>
              <a:rPr lang="en-US" altLang="en-US" sz="1292" dirty="0">
                <a:latin typeface="+mj-lt"/>
              </a:rPr>
              <a:t>Click “Refresh Data” until all request complete normally.</a:t>
            </a:r>
          </a:p>
          <a:p>
            <a:pPr marL="342900" indent="-342900">
              <a:buFont typeface="+mj-lt"/>
              <a:buAutoNum type="arabicPeriod" startAt="7"/>
            </a:pPr>
            <a:r>
              <a:rPr lang="en-US" altLang="en-US" sz="1292" dirty="0">
                <a:latin typeface="+mj-lt"/>
              </a:rPr>
              <a:t>Select “Create Accounting – Assets” and </a:t>
            </a:r>
          </a:p>
          <a:p>
            <a:pPr marL="342900" indent="-342900">
              <a:buFont typeface="+mj-lt"/>
              <a:buAutoNum type="arabicPeriod" startAt="7"/>
            </a:pPr>
            <a:r>
              <a:rPr lang="en-US" altLang="en-US" sz="1292" dirty="0">
                <a:latin typeface="+mj-lt"/>
              </a:rPr>
              <a:t>Click “View Output” to review the journal entries generated.</a:t>
            </a: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a:buFont typeface="Wingdings" panose="05000000000000000000" pitchFamily="2" charset="2"/>
              <a:buAutoNum type="arabicPeriod" startAt="7"/>
            </a:pPr>
            <a:endParaRPr lang="en-US" altLang="en-US" sz="1292" dirty="0">
              <a:latin typeface="+mj-lt"/>
            </a:endParaRPr>
          </a:p>
          <a:p>
            <a:pPr marL="0" indent="0" eaLnBrk="1" hangingPunct="1">
              <a:buNone/>
            </a:pPr>
            <a:endParaRPr lang="en-US" altLang="en-US" sz="1292" dirty="0">
              <a:latin typeface="+mj-lt"/>
            </a:endParaRPr>
          </a:p>
        </p:txBody>
      </p:sp>
      <p:sp>
        <p:nvSpPr>
          <p:cNvPr id="27" name="AutoShape 18"/>
          <p:cNvSpPr>
            <a:spLocks noChangeArrowheads="1"/>
          </p:cNvSpPr>
          <p:nvPr/>
        </p:nvSpPr>
        <p:spPr bwMode="auto">
          <a:xfrm>
            <a:off x="4872207" y="511169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7</a:t>
            </a:r>
          </a:p>
        </p:txBody>
      </p:sp>
      <p:sp>
        <p:nvSpPr>
          <p:cNvPr id="28" name="AutoShape 18"/>
          <p:cNvSpPr>
            <a:spLocks noChangeArrowheads="1"/>
          </p:cNvSpPr>
          <p:nvPr/>
        </p:nvSpPr>
        <p:spPr bwMode="auto">
          <a:xfrm>
            <a:off x="5529855" y="2836648"/>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8</a:t>
            </a:r>
          </a:p>
        </p:txBody>
      </p:sp>
      <p:sp>
        <p:nvSpPr>
          <p:cNvPr id="29" name="AutoShape 18"/>
          <p:cNvSpPr>
            <a:spLocks noChangeArrowheads="1"/>
          </p:cNvSpPr>
          <p:nvPr/>
        </p:nvSpPr>
        <p:spPr bwMode="auto">
          <a:xfrm>
            <a:off x="5574378" y="3564576"/>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9</a:t>
            </a:r>
          </a:p>
        </p:txBody>
      </p:sp>
      <p:sp>
        <p:nvSpPr>
          <p:cNvPr id="30" name="AutoShape 18"/>
          <p:cNvSpPr>
            <a:spLocks noChangeArrowheads="1"/>
          </p:cNvSpPr>
          <p:nvPr/>
        </p:nvSpPr>
        <p:spPr bwMode="auto">
          <a:xfrm>
            <a:off x="9513142" y="509425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10</a:t>
            </a:r>
          </a:p>
        </p:txBody>
      </p:sp>
    </p:spTree>
    <p:extLst>
      <p:ext uri="{BB962C8B-B14F-4D97-AF65-F5344CB8AC3E}">
        <p14:creationId xmlns:p14="http://schemas.microsoft.com/office/powerpoint/2010/main" val="40320576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69900" y="736688"/>
            <a:ext cx="8404469" cy="757255"/>
          </a:xfrm>
        </p:spPr>
        <p:txBody>
          <a:bodyPr/>
          <a:lstStyle/>
          <a:p>
            <a:endParaRPr lang="en-US" sz="1800" dirty="0"/>
          </a:p>
        </p:txBody>
      </p:sp>
      <p:sp>
        <p:nvSpPr>
          <p:cNvPr id="6" name="Title 5"/>
          <p:cNvSpPr>
            <a:spLocks noGrp="1"/>
          </p:cNvSpPr>
          <p:nvPr>
            <p:ph type="title"/>
          </p:nvPr>
        </p:nvSpPr>
        <p:spPr/>
        <p:txBody>
          <a:bodyPr/>
          <a:lstStyle/>
          <a:p>
            <a:endParaRPr lang="en-US" dirty="0"/>
          </a:p>
        </p:txBody>
      </p:sp>
      <p:sp>
        <p:nvSpPr>
          <p:cNvPr id="48" name="TextBox 47"/>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73</a:t>
            </a:fld>
            <a:endParaRPr lang="en-US" sz="650" noProof="0" dirty="0">
              <a:solidFill>
                <a:schemeClr val="bg1"/>
              </a:solidFill>
            </a:endParaRPr>
          </a:p>
        </p:txBody>
      </p:sp>
      <p:sp>
        <p:nvSpPr>
          <p:cNvPr id="49" name="TextBox 9"/>
          <p:cNvSpPr txBox="1"/>
          <p:nvPr/>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Oracle</a:t>
            </a:r>
            <a:r>
              <a:rPr lang="en-US" sz="650" baseline="0" noProof="0" dirty="0">
                <a:solidFill>
                  <a:schemeClr val="bg1"/>
                </a:solidFill>
              </a:rPr>
              <a:t> EPM Implementation Proposal</a:t>
            </a:r>
            <a:endParaRPr lang="en-US" sz="650" noProof="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361" y="0"/>
            <a:ext cx="10291357" cy="6858000"/>
          </a:xfrm>
          <a:prstGeom prst="rect">
            <a:avLst/>
          </a:prstGeom>
        </p:spPr>
      </p:pic>
      <p:sp>
        <p:nvSpPr>
          <p:cNvPr id="3" name="Rectangle 2"/>
          <p:cNvSpPr/>
          <p:nvPr/>
        </p:nvSpPr>
        <p:spPr bwMode="gray">
          <a:xfrm>
            <a:off x="0" y="0"/>
            <a:ext cx="2854960"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 name="Title 5"/>
          <p:cNvSpPr txBox="1">
            <a:spLocks/>
          </p:cNvSpPr>
          <p:nvPr/>
        </p:nvSpPr>
        <p:spPr bwMode="gray">
          <a:xfrm>
            <a:off x="469901" y="1700213"/>
            <a:ext cx="1816100" cy="1592403"/>
          </a:xfrm>
          <a:prstGeom prst="rect">
            <a:avLst/>
          </a:prstGeom>
        </p:spPr>
        <p:txBody>
          <a:bodyPr vert="horz" lIns="0" tIns="0" rIns="0" bIns="0" rtlCol="0" anchor="b" anchorCtr="0">
            <a:noAutofit/>
          </a:bodyPr>
          <a:lstStyle>
            <a:lvl1pPr algn="l" defTabSz="1219170" rtl="0" eaLnBrk="1" latinLnBrk="0" hangingPunct="1">
              <a:spcBef>
                <a:spcPct val="0"/>
              </a:spcBef>
              <a:buNone/>
              <a:defRPr sz="2000" kern="1200" baseline="0">
                <a:solidFill>
                  <a:schemeClr val="tx1"/>
                </a:solidFill>
                <a:latin typeface="+mj-lt"/>
                <a:ea typeface="+mj-ea"/>
                <a:cs typeface="+mj-cs"/>
              </a:defRPr>
            </a:lvl1pPr>
          </a:lstStyle>
          <a:p>
            <a:pPr>
              <a:lnSpc>
                <a:spcPct val="95000"/>
              </a:lnSpc>
            </a:pPr>
            <a:r>
              <a:rPr lang="en-US" sz="3850" b="1" dirty="0">
                <a:solidFill>
                  <a:schemeClr val="bg1"/>
                </a:solidFill>
                <a:ea typeface="Open Sans" panose="020B0606030504020204" pitchFamily="34" charset="0"/>
                <a:cs typeface="Open Sans" panose="020B0606030504020204" pitchFamily="34" charset="0"/>
              </a:rPr>
              <a:t>Q&amp;A</a:t>
            </a:r>
          </a:p>
        </p:txBody>
      </p:sp>
    </p:spTree>
    <p:extLst>
      <p:ext uri="{BB962C8B-B14F-4D97-AF65-F5344CB8AC3E}">
        <p14:creationId xmlns:p14="http://schemas.microsoft.com/office/powerpoint/2010/main" val="319895316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dirty="0"/>
              <a:t>About Deloitte Global </a:t>
            </a:r>
            <a:br>
              <a:rPr lang="en-US" dirty="0"/>
            </a:br>
            <a:r>
              <a:rPr lang="en-US" dirty="0"/>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u="sng" dirty="0">
                <a:hlinkClick r:id="rId3"/>
              </a:rPr>
              <a:t>www.deloitte.com/about</a:t>
            </a:r>
            <a:r>
              <a:rPr lang="en-US" dirty="0"/>
              <a:t> to learn more about our global network of member firms. </a:t>
            </a:r>
          </a:p>
          <a:p>
            <a:r>
              <a:rPr lang="en-US" dirty="0"/>
              <a:t>Deloitte provides audit &amp; assurance, consulting, financial advisory, risk advisory, tax and related services to public and private clients spanning multiple industries. Deloitte serves over 80 percent of the Fortune Global 500® companies through a globally connected network of member firms in more than 150 countries and territories bringing world-class capabilities, insights, and high-quality service to address clients’ most complex business challenges. To learn more about how Deloitte’s approximately 286,000 professionals make an impact that matters, please connect with us on </a:t>
            </a:r>
            <a:r>
              <a:rPr lang="en-US" u="sng" dirty="0">
                <a:hlinkClick r:id="rId4"/>
              </a:rPr>
              <a:t>Facebook</a:t>
            </a:r>
            <a:r>
              <a:rPr lang="en-US" dirty="0"/>
              <a:t>, </a:t>
            </a:r>
            <a:r>
              <a:rPr lang="en-US" u="sng" dirty="0">
                <a:hlinkClick r:id="rId5"/>
              </a:rPr>
              <a:t>LinkedIn</a:t>
            </a:r>
            <a:r>
              <a:rPr lang="en-US" dirty="0"/>
              <a:t>, or </a:t>
            </a:r>
            <a:r>
              <a:rPr lang="en-US" u="sng" dirty="0">
                <a:hlinkClick r:id="rId6"/>
              </a:rPr>
              <a:t>Twitter</a:t>
            </a:r>
            <a:r>
              <a:rPr lang="en-US" dirty="0"/>
              <a:t>.</a:t>
            </a:r>
          </a:p>
          <a:p>
            <a:r>
              <a:rPr lang="en-US" dirty="0"/>
              <a:t>About Deloitte China</a:t>
            </a:r>
            <a:br>
              <a:rPr lang="en-US" dirty="0"/>
            </a:br>
            <a:r>
              <a:rPr lang="en-US" dirty="0"/>
              <a:t>The Deloitte brand first came to China in 1917 when a Deloitte office was opened in Shanghai. Now the Deloitte China network of firms, backed by the global Deloitte network, deliver a full range of audit &amp; assurance, consulting, financial advisory, risk advisory and tax services to local, multinational and growth enterprise clients in China. We have considerable experience in China and have been a significant contributor to the development of China's accounting standards, taxation system and local professional accountants. To learn more about how Deloitte makes an impact that matters in the China marketplace, please connect with our Deloitte China social media platforms via </a:t>
            </a:r>
            <a:r>
              <a:rPr lang="en-US" dirty="0">
                <a:hlinkClick r:id="rId7"/>
              </a:rPr>
              <a:t>www2.deloitte.com/cn/en/social-media</a:t>
            </a:r>
            <a:r>
              <a:rPr lang="en-US" dirty="0"/>
              <a:t>.</a:t>
            </a:r>
          </a:p>
          <a:p>
            <a:r>
              <a:rPr lang="en-US" dirty="0"/>
              <a:t>This communication contains general information only, and none of Deloitte Touche Tohmatsu Limited, its member firms, or their related entities (collectively the “Deloitte Network”) is by means of this communication, rendering professional advice or services. Before making any decision or taking any action that may affect your finances or your business, you should consult a qualified professional adviser. No entity in the Deloitte Network shall be responsible for any loss whatsoever sustained by any person who relies on this communication.</a:t>
            </a:r>
          </a:p>
          <a:p>
            <a:r>
              <a:rPr lang="fr-FR" dirty="0"/>
              <a:t>© 2020. For information, contact Deloitte China.</a:t>
            </a:r>
          </a:p>
        </p:txBody>
      </p:sp>
    </p:spTree>
    <p:extLst>
      <p:ext uri="{BB962C8B-B14F-4D97-AF65-F5344CB8AC3E}">
        <p14:creationId xmlns:p14="http://schemas.microsoft.com/office/powerpoint/2010/main" val="110422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94036" y="1670487"/>
            <a:ext cx="6587126" cy="4798893"/>
          </a:xfrm>
          <a:prstGeom prst="rect">
            <a:avLst/>
          </a:prstGeom>
        </p:spPr>
      </p:pic>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18" name="Rectangle 17"/>
          <p:cNvSpPr>
            <a:spLocks noChangeArrowheads="1"/>
          </p:cNvSpPr>
          <p:nvPr/>
        </p:nvSpPr>
        <p:spPr bwMode="auto">
          <a:xfrm flipV="1">
            <a:off x="5439807" y="1936491"/>
            <a:ext cx="1586026" cy="34672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Rectangle 13"/>
          <p:cNvSpPr>
            <a:spLocks noChangeArrowheads="1"/>
          </p:cNvSpPr>
          <p:nvPr/>
        </p:nvSpPr>
        <p:spPr bwMode="auto">
          <a:xfrm flipV="1">
            <a:off x="5439807" y="3085613"/>
            <a:ext cx="6282293" cy="24755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6" name="Rectangle 15"/>
          <p:cNvSpPr>
            <a:spLocks noChangeArrowheads="1"/>
          </p:cNvSpPr>
          <p:nvPr/>
        </p:nvSpPr>
        <p:spPr bwMode="auto">
          <a:xfrm flipV="1">
            <a:off x="10284665" y="5311477"/>
            <a:ext cx="1544662" cy="38326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7" name="Rectangle 13"/>
          <p:cNvSpPr>
            <a:spLocks noChangeArrowheads="1"/>
          </p:cNvSpPr>
          <p:nvPr/>
        </p:nvSpPr>
        <p:spPr bwMode="auto">
          <a:xfrm>
            <a:off x="469900" y="1493520"/>
            <a:ext cx="4414616"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11"/>
            </a:pPr>
            <a:r>
              <a:rPr lang="en-US" altLang="en-US" sz="1292" dirty="0">
                <a:latin typeface="+mj-lt"/>
              </a:rPr>
              <a:t>Click “Refresh Data” until the Mass Additions Create Report request completes normally.</a:t>
            </a:r>
          </a:p>
          <a:p>
            <a:pPr>
              <a:buFont typeface="Wingdings" panose="05000000000000000000" pitchFamily="2" charset="2"/>
              <a:buAutoNum type="arabicPeriod" startAt="11"/>
            </a:pPr>
            <a:r>
              <a:rPr lang="en-US" altLang="en-US" sz="1292" dirty="0">
                <a:latin typeface="+mj-lt"/>
              </a:rPr>
              <a:t>Select the Mass Additions Create Report.</a:t>
            </a:r>
          </a:p>
          <a:p>
            <a:pPr>
              <a:buFont typeface="Wingdings" panose="05000000000000000000" pitchFamily="2" charset="2"/>
              <a:buAutoNum type="arabicPeriod" startAt="11"/>
            </a:pPr>
            <a:r>
              <a:rPr lang="en-US" altLang="en-US" sz="1292" dirty="0">
                <a:latin typeface="+mj-lt"/>
              </a:rPr>
              <a:t>Click “View Output”</a:t>
            </a: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a:buFont typeface="Wingdings" panose="05000000000000000000" pitchFamily="2" charset="2"/>
              <a:buAutoNum type="arabicPeriod" startAt="11"/>
            </a:pPr>
            <a:endParaRPr lang="en-US" altLang="en-US" sz="1292" dirty="0">
              <a:latin typeface="+mj-lt"/>
            </a:endParaRP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20"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(4/12)</a:t>
            </a:r>
          </a:p>
          <a:p>
            <a:endParaRPr lang="en-US" altLang="en-US" sz="1477" b="1" dirty="0">
              <a:latin typeface="+mj-lt"/>
            </a:endParaRPr>
          </a:p>
        </p:txBody>
      </p:sp>
      <p:sp>
        <p:nvSpPr>
          <p:cNvPr id="21" name="AutoShape 18"/>
          <p:cNvSpPr>
            <a:spLocks noChangeArrowheads="1"/>
          </p:cNvSpPr>
          <p:nvPr/>
        </p:nvSpPr>
        <p:spPr bwMode="auto">
          <a:xfrm>
            <a:off x="5669687" y="2283215"/>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11</a:t>
            </a:r>
          </a:p>
        </p:txBody>
      </p:sp>
      <p:sp>
        <p:nvSpPr>
          <p:cNvPr id="22" name="AutoShape 18"/>
          <p:cNvSpPr>
            <a:spLocks noChangeArrowheads="1"/>
          </p:cNvSpPr>
          <p:nvPr/>
        </p:nvSpPr>
        <p:spPr bwMode="auto">
          <a:xfrm>
            <a:off x="4930287" y="2976151"/>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12</a:t>
            </a:r>
          </a:p>
        </p:txBody>
      </p:sp>
      <p:sp>
        <p:nvSpPr>
          <p:cNvPr id="23" name="AutoShape 18"/>
          <p:cNvSpPr>
            <a:spLocks noChangeArrowheads="1"/>
          </p:cNvSpPr>
          <p:nvPr/>
        </p:nvSpPr>
        <p:spPr bwMode="auto">
          <a:xfrm>
            <a:off x="9850939" y="4845002"/>
            <a:ext cx="480918" cy="466475"/>
          </a:xfrm>
          <a:prstGeom prst="star8">
            <a:avLst/>
          </a:prstGeom>
          <a:solidFill>
            <a:srgbClr val="FFCD00"/>
          </a:solidFill>
          <a:ln w="28575" algn="ctr">
            <a:solidFill>
              <a:srgbClr val="FFFF00"/>
            </a:solidFill>
            <a:miter lim="800000"/>
            <a:headEnd/>
            <a:tailEnd/>
          </a:ln>
          <a:effectLst/>
        </p:spPr>
        <p:txBody>
          <a:bodyPr wrap="none" anchor="ctr"/>
          <a:lstStyle/>
          <a:p>
            <a:pPr algn="ctr"/>
            <a:r>
              <a:rPr lang="en-AU" altLang="en-US" sz="1200" dirty="0">
                <a:solidFill>
                  <a:schemeClr val="bg1"/>
                </a:solidFill>
              </a:rPr>
              <a:t>13</a:t>
            </a:r>
          </a:p>
        </p:txBody>
      </p:sp>
    </p:spTree>
    <p:extLst>
      <p:ext uri="{BB962C8B-B14F-4D97-AF65-F5344CB8AC3E}">
        <p14:creationId xmlns:p14="http://schemas.microsoft.com/office/powerpoint/2010/main" val="35835883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Rectangle 2"/>
          <p:cNvSpPr>
            <a:spLocks noGrp="1" noChangeArrowheads="1"/>
          </p:cNvSpPr>
          <p:nvPr>
            <p:ph type="title"/>
          </p:nvPr>
        </p:nvSpPr>
        <p:spPr/>
        <p:txBody>
          <a:bodyPr/>
          <a:lstStyle/>
          <a:p>
            <a:r>
              <a:rPr lang="en-US" dirty="0"/>
              <a:t>Asset Additions</a:t>
            </a:r>
            <a:endParaRPr lang="en-US" altLang="en-US" dirty="0"/>
          </a:p>
        </p:txBody>
      </p:sp>
      <p:sp>
        <p:nvSpPr>
          <p:cNvPr id="2375693" name="Rectangle 13"/>
          <p:cNvSpPr>
            <a:spLocks noChangeArrowheads="1"/>
          </p:cNvSpPr>
          <p:nvPr/>
        </p:nvSpPr>
        <p:spPr bwMode="auto">
          <a:xfrm>
            <a:off x="1851546" y="1648617"/>
            <a:ext cx="9921355" cy="228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p>
        </p:txBody>
      </p:sp>
      <p:sp>
        <p:nvSpPr>
          <p:cNvPr id="7" name="Rectangle 13"/>
          <p:cNvSpPr>
            <a:spLocks noChangeArrowheads="1"/>
          </p:cNvSpPr>
          <p:nvPr/>
        </p:nvSpPr>
        <p:spPr bwMode="auto">
          <a:xfrm>
            <a:off x="469900" y="1493520"/>
            <a:ext cx="4125249" cy="432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AutoNum type="arabicPeriod" startAt="7"/>
            </a:pPr>
            <a:endParaRPr lang="en-US" altLang="en-US" sz="1292" dirty="0">
              <a:latin typeface="+mj-lt"/>
            </a:endParaRPr>
          </a:p>
          <a:p>
            <a:pPr marL="342900" indent="-342900">
              <a:buFont typeface="+mj-lt"/>
              <a:buAutoNum type="arabicPeriod" startAt="14"/>
            </a:pPr>
            <a:r>
              <a:rPr lang="en-US" altLang="en-US" sz="1292" dirty="0">
                <a:latin typeface="+mj-lt"/>
              </a:rPr>
              <a:t>Review the Mass Additions Create Report to review mass addition lines just transferred from AP. </a:t>
            </a: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4"/>
            </a:pPr>
            <a:endParaRPr lang="en-US" altLang="en-US" sz="1292" dirty="0">
              <a:latin typeface="+mj-lt"/>
            </a:endParaRPr>
          </a:p>
          <a:p>
            <a:pPr marL="342900" indent="-342900">
              <a:buFont typeface="+mj-lt"/>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a:buFont typeface="Wingdings" panose="05000000000000000000" pitchFamily="2" charset="2"/>
              <a:buAutoNum type="arabicPeriod" startAt="12"/>
            </a:pPr>
            <a:endParaRPr lang="en-US" altLang="en-US" sz="1292" dirty="0">
              <a:latin typeface="+mj-lt"/>
            </a:endParaRPr>
          </a:p>
          <a:p>
            <a:pPr marL="0" lvl="1" indent="0">
              <a:buNone/>
            </a:pPr>
            <a:endParaRPr lang="en-US" altLang="zh-TW" sz="1292" dirty="0">
              <a:latin typeface="+mj-lt"/>
            </a:endParaRPr>
          </a:p>
          <a:p>
            <a:pPr marL="277813" lvl="1" indent="0">
              <a:buNone/>
            </a:pPr>
            <a:endParaRPr lang="en-US" altLang="en-US" sz="1292" dirty="0">
              <a:latin typeface="+mj-lt"/>
            </a:endParaRPr>
          </a:p>
          <a:p>
            <a:pPr marL="0" indent="0" eaLnBrk="1" hangingPunct="1">
              <a:buNone/>
            </a:pPr>
            <a:endParaRPr lang="en-US" altLang="en-US" sz="1292" dirty="0">
              <a:latin typeface="+mj-lt"/>
            </a:endParaRPr>
          </a:p>
        </p:txBody>
      </p:sp>
      <p:sp>
        <p:nvSpPr>
          <p:cNvPr id="8" name="Rectangle 3"/>
          <p:cNvSpPr txBox="1">
            <a:spLocks noChangeArrowheads="1"/>
          </p:cNvSpPr>
          <p:nvPr/>
        </p:nvSpPr>
        <p:spPr>
          <a:xfrm>
            <a:off x="469900" y="1189249"/>
            <a:ext cx="4924136" cy="52753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77" b="1" dirty="0">
                <a:latin typeface="+mj-lt"/>
              </a:rPr>
              <a:t>Process Mass Additions from AP (5/12)</a:t>
            </a:r>
          </a:p>
          <a:p>
            <a:endParaRPr lang="en-US" altLang="en-US" sz="1477" b="1" dirty="0">
              <a:latin typeface="+mj-lt"/>
            </a:endParaRPr>
          </a:p>
        </p:txBody>
      </p:sp>
      <p:pic>
        <p:nvPicPr>
          <p:cNvPr id="3" name="Picture 2"/>
          <p:cNvPicPr>
            <a:picLocks noChangeAspect="1"/>
          </p:cNvPicPr>
          <p:nvPr/>
        </p:nvPicPr>
        <p:blipFill>
          <a:blip r:embed="rId2"/>
          <a:stretch>
            <a:fillRect/>
          </a:stretch>
        </p:blipFill>
        <p:spPr>
          <a:xfrm>
            <a:off x="5108817" y="1433501"/>
            <a:ext cx="6835732" cy="4671465"/>
          </a:xfrm>
          <a:prstGeom prst="rect">
            <a:avLst/>
          </a:prstGeom>
        </p:spPr>
      </p:pic>
    </p:spTree>
    <p:extLst>
      <p:ext uri="{BB962C8B-B14F-4D97-AF65-F5344CB8AC3E}">
        <p14:creationId xmlns:p14="http://schemas.microsoft.com/office/powerpoint/2010/main" val="38239635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new">
      <a:dk1>
        <a:sysClr val="windowText" lastClr="000000"/>
      </a:dk1>
      <a:lt1>
        <a:sysClr val="window" lastClr="FFFFFF"/>
      </a:lt1>
      <a:dk2>
        <a:srgbClr val="53565A"/>
      </a:dk2>
      <a:lt2>
        <a:srgbClr val="D0D0CE"/>
      </a:lt2>
      <a:accent1>
        <a:srgbClr val="86BC25"/>
      </a:accent1>
      <a:accent2>
        <a:srgbClr val="046A38"/>
      </a:accent2>
      <a:accent3>
        <a:srgbClr val="00A3E0"/>
      </a:accent3>
      <a:accent4>
        <a:srgbClr val="012169"/>
      </a:accent4>
      <a:accent5>
        <a:srgbClr val="0097A9"/>
      </a:accent5>
      <a:accent6>
        <a:srgbClr val="75787B"/>
      </a:accent6>
      <a:hlink>
        <a:srgbClr val="00A3E0"/>
      </a:hlink>
      <a:folHlink>
        <a:srgbClr val="53565A"/>
      </a:folHlink>
    </a:clrScheme>
    <a:fontScheme name="Deloitte">
      <a:majorFont>
        <a:latin typeface="Verdana"/>
        <a:ea typeface="华文细黑"/>
        <a:cs typeface=""/>
      </a:majorFont>
      <a:minorFont>
        <a:latin typeface="Verdan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160615_Deloitte_16_9_Onscreen Template_EN.potx" id="{89F60C92-FF67-4319-9100-952958D9856A}" vid="{57086770-AB25-4228-BF44-3DBE5353DD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loitte new">
    <a:dk1>
      <a:sysClr val="windowText" lastClr="000000"/>
    </a:dk1>
    <a:lt1>
      <a:sysClr val="window" lastClr="FFFFFF"/>
    </a:lt1>
    <a:dk2>
      <a:srgbClr val="53565A"/>
    </a:dk2>
    <a:lt2>
      <a:srgbClr val="D0D0CE"/>
    </a:lt2>
    <a:accent1>
      <a:srgbClr val="86BC25"/>
    </a:accent1>
    <a:accent2>
      <a:srgbClr val="046A38"/>
    </a:accent2>
    <a:accent3>
      <a:srgbClr val="00A3E0"/>
    </a:accent3>
    <a:accent4>
      <a:srgbClr val="012169"/>
    </a:accent4>
    <a:accent5>
      <a:srgbClr val="0097A9"/>
    </a:accent5>
    <a:accent6>
      <a:srgbClr val="75787B"/>
    </a:accent6>
    <a:hlink>
      <a:srgbClr val="00A3E0"/>
    </a:hlink>
    <a:folHlink>
      <a:srgbClr val="53565A"/>
    </a:folHlink>
  </a:clrScheme>
</a:themeOverride>
</file>

<file path=ppt/theme/themeOverride2.xml><?xml version="1.0" encoding="utf-8"?>
<a:themeOverride xmlns:a="http://schemas.openxmlformats.org/drawingml/2006/main">
  <a:clrScheme name="Deloitte new">
    <a:dk1>
      <a:sysClr val="windowText" lastClr="000000"/>
    </a:dk1>
    <a:lt1>
      <a:sysClr val="window" lastClr="FFFFFF"/>
    </a:lt1>
    <a:dk2>
      <a:srgbClr val="53565A"/>
    </a:dk2>
    <a:lt2>
      <a:srgbClr val="D0D0CE"/>
    </a:lt2>
    <a:accent1>
      <a:srgbClr val="86BC25"/>
    </a:accent1>
    <a:accent2>
      <a:srgbClr val="046A38"/>
    </a:accent2>
    <a:accent3>
      <a:srgbClr val="00A3E0"/>
    </a:accent3>
    <a:accent4>
      <a:srgbClr val="012169"/>
    </a:accent4>
    <a:accent5>
      <a:srgbClr val="0097A9"/>
    </a:accent5>
    <a:accent6>
      <a:srgbClr val="75787B"/>
    </a:accent6>
    <a:hlink>
      <a:srgbClr val="00A3E0"/>
    </a:hlink>
    <a:folHlink>
      <a:srgbClr val="53565A"/>
    </a:folHlink>
  </a:clrScheme>
</a:themeOverride>
</file>

<file path=docProps/app.xml><?xml version="1.0" encoding="utf-8"?>
<Properties xmlns="http://schemas.openxmlformats.org/officeDocument/2006/extended-properties" xmlns:vt="http://schemas.openxmlformats.org/officeDocument/2006/docPropsVTypes">
  <Template/>
  <TotalTime>27568</TotalTime>
  <Words>2973</Words>
  <Application>Microsoft Office PowerPoint</Application>
  <PresentationFormat>Widescreen</PresentationFormat>
  <Paragraphs>1248</Paragraphs>
  <Slides>74</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1" baseType="lpstr">
      <vt:lpstr>SimSun</vt:lpstr>
      <vt:lpstr>Arial</vt:lpstr>
      <vt:lpstr>Verdana</vt:lpstr>
      <vt:lpstr>Wingdings</vt:lpstr>
      <vt:lpstr>Wingdings 2</vt:lpstr>
      <vt:lpstr>Deloitte_US_Onscreen</vt:lpstr>
      <vt:lpstr>think-cell Slide</vt:lpstr>
      <vt:lpstr>PowerPoint Presentation</vt:lpstr>
      <vt:lpstr>Agenda</vt:lpstr>
      <vt:lpstr>Asset Additions</vt:lpstr>
      <vt:lpstr>Mass Addition Process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 </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Asset Additions</vt:lpstr>
      <vt:lpstr>PowerPoint Presentation</vt:lpstr>
      <vt:lpstr>Asset Additions</vt:lpstr>
      <vt:lpstr>Asset Additions</vt:lpstr>
      <vt:lpstr>Asset Additions</vt:lpstr>
      <vt:lpstr>Asset Additions</vt:lpstr>
      <vt:lpstr>Asset Additions</vt:lpstr>
      <vt:lpstr>PowerPoint Presentation</vt:lpstr>
      <vt:lpstr>Asset Additions</vt:lpstr>
      <vt:lpstr>Asset Additions</vt:lpstr>
      <vt:lpstr>Asset Additions</vt:lpstr>
      <vt:lpstr>Asset Additions</vt:lpstr>
      <vt:lpstr>Asset Additions</vt:lpstr>
      <vt:lpstr>Asset Additions</vt:lpstr>
      <vt:lpstr>Asset Additions</vt:lpstr>
      <vt:lpstr>Asset Additions</vt:lpstr>
      <vt:lpstr>Month End Process</vt:lpstr>
      <vt:lpstr>Month End Process</vt:lpstr>
      <vt:lpstr>Month End Process</vt:lpstr>
      <vt:lpstr>Month End Process</vt:lpstr>
      <vt:lpstr>Month End Process</vt:lpstr>
      <vt:lpstr>Month End Process</vt:lpstr>
      <vt:lpstr>Month End Process</vt:lpstr>
      <vt:lpstr>Month End Process</vt:lpstr>
      <vt:lpstr>Month End Process</vt:lpstr>
      <vt:lpstr>Month End Process</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Wing Yin Lam</dc:creator>
  <cp:lastModifiedBy>Kevin Sit (Deloitte)</cp:lastModifiedBy>
  <cp:revision>1878</cp:revision>
  <cp:lastPrinted>2019-01-04T10:48:51Z</cp:lastPrinted>
  <dcterms:created xsi:type="dcterms:W3CDTF">2018-08-06T01:38:59Z</dcterms:created>
  <dcterms:modified xsi:type="dcterms:W3CDTF">2020-08-12T08:27:33Z</dcterms:modified>
</cp:coreProperties>
</file>